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3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4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3.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54.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7"/>
  </p:notesMasterIdLst>
  <p:sldIdLst>
    <p:sldId id="256" r:id="rId2"/>
    <p:sldId id="265" r:id="rId3"/>
    <p:sldId id="267" r:id="rId4"/>
    <p:sldId id="268" r:id="rId5"/>
    <p:sldId id="271" r:id="rId6"/>
    <p:sldId id="272" r:id="rId7"/>
    <p:sldId id="273" r:id="rId8"/>
    <p:sldId id="274" r:id="rId9"/>
    <p:sldId id="275" r:id="rId10"/>
    <p:sldId id="285" r:id="rId11"/>
    <p:sldId id="286" r:id="rId12"/>
    <p:sldId id="287" r:id="rId13"/>
    <p:sldId id="288" r:id="rId14"/>
    <p:sldId id="289" r:id="rId15"/>
    <p:sldId id="290" r:id="rId16"/>
    <p:sldId id="291" r:id="rId17"/>
    <p:sldId id="283" r:id="rId18"/>
    <p:sldId id="284" r:id="rId19"/>
    <p:sldId id="295" r:id="rId20"/>
    <p:sldId id="293" r:id="rId21"/>
    <p:sldId id="294" r:id="rId22"/>
    <p:sldId id="296" r:id="rId23"/>
    <p:sldId id="298" r:id="rId24"/>
    <p:sldId id="299" r:id="rId25"/>
    <p:sldId id="308" r:id="rId26"/>
    <p:sldId id="309" r:id="rId27"/>
    <p:sldId id="301" r:id="rId28"/>
    <p:sldId id="302" r:id="rId29"/>
    <p:sldId id="303" r:id="rId30"/>
    <p:sldId id="304" r:id="rId31"/>
    <p:sldId id="305" r:id="rId32"/>
    <p:sldId id="306" r:id="rId33"/>
    <p:sldId id="307" r:id="rId34"/>
    <p:sldId id="312" r:id="rId35"/>
    <p:sldId id="890" r:id="rId36"/>
    <p:sldId id="891" r:id="rId37"/>
    <p:sldId id="892" r:id="rId38"/>
    <p:sldId id="313" r:id="rId39"/>
    <p:sldId id="810" r:id="rId40"/>
    <p:sldId id="811" r:id="rId41"/>
    <p:sldId id="812" r:id="rId42"/>
    <p:sldId id="813" r:id="rId43"/>
    <p:sldId id="814" r:id="rId44"/>
    <p:sldId id="816" r:id="rId45"/>
    <p:sldId id="817" r:id="rId46"/>
    <p:sldId id="316" r:id="rId47"/>
    <p:sldId id="809" r:id="rId48"/>
    <p:sldId id="317" r:id="rId49"/>
    <p:sldId id="819" r:id="rId50"/>
    <p:sldId id="828" r:id="rId51"/>
    <p:sldId id="829" r:id="rId52"/>
    <p:sldId id="830" r:id="rId53"/>
    <p:sldId id="831" r:id="rId54"/>
    <p:sldId id="832" r:id="rId55"/>
    <p:sldId id="893" r:id="rId56"/>
    <p:sldId id="847" r:id="rId57"/>
    <p:sldId id="848" r:id="rId58"/>
    <p:sldId id="849" r:id="rId59"/>
    <p:sldId id="850" r:id="rId60"/>
    <p:sldId id="851" r:id="rId61"/>
    <p:sldId id="852" r:id="rId62"/>
    <p:sldId id="886" r:id="rId63"/>
    <p:sldId id="887" r:id="rId64"/>
    <p:sldId id="855" r:id="rId65"/>
    <p:sldId id="856" r:id="rId66"/>
    <p:sldId id="857" r:id="rId67"/>
    <p:sldId id="858" r:id="rId68"/>
    <p:sldId id="859" r:id="rId69"/>
    <p:sldId id="860" r:id="rId70"/>
    <p:sldId id="861" r:id="rId71"/>
    <p:sldId id="862" r:id="rId72"/>
    <p:sldId id="863" r:id="rId73"/>
    <p:sldId id="864" r:id="rId74"/>
    <p:sldId id="865" r:id="rId75"/>
    <p:sldId id="866" r:id="rId76"/>
    <p:sldId id="867" r:id="rId77"/>
    <p:sldId id="868" r:id="rId78"/>
    <p:sldId id="869" r:id="rId79"/>
    <p:sldId id="870" r:id="rId80"/>
    <p:sldId id="871" r:id="rId81"/>
    <p:sldId id="872" r:id="rId82"/>
    <p:sldId id="873" r:id="rId83"/>
    <p:sldId id="874" r:id="rId84"/>
    <p:sldId id="875" r:id="rId85"/>
    <p:sldId id="876" r:id="rId86"/>
    <p:sldId id="877" r:id="rId87"/>
    <p:sldId id="878" r:id="rId88"/>
    <p:sldId id="879" r:id="rId89"/>
    <p:sldId id="880" r:id="rId90"/>
    <p:sldId id="881" r:id="rId91"/>
    <p:sldId id="882" r:id="rId92"/>
    <p:sldId id="883" r:id="rId93"/>
    <p:sldId id="884" r:id="rId94"/>
    <p:sldId id="885" r:id="rId95"/>
    <p:sldId id="315"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C1D3"/>
    <a:srgbClr val="02050D"/>
    <a:srgbClr val="78BF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4"/>
    <p:restoredTop sz="83216"/>
  </p:normalViewPr>
  <p:slideViewPr>
    <p:cSldViewPr snapToGrid="0" snapToObjects="1">
      <p:cViewPr varScale="1">
        <p:scale>
          <a:sx n="93" d="100"/>
          <a:sy n="93" d="100"/>
        </p:scale>
        <p:origin x="216"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10/12/20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Andrey_Markov#cite_note-2" TargetMode="External"/><Relationship Id="rId7" Type="http://schemas.openxmlformats.org/officeDocument/2006/relationships/hyperlink" Target="https://en.wikipedia.org/wiki/Andrey_Markov#cite_note-:0-3"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Markov_process" TargetMode="External"/><Relationship Id="rId5" Type="http://schemas.openxmlformats.org/officeDocument/2006/relationships/hyperlink" Target="https://en.wikipedia.org/wiki/Markov_chain" TargetMode="External"/><Relationship Id="rId4" Type="http://schemas.openxmlformats.org/officeDocument/2006/relationships/hyperlink" Target="https://en.wikipedia.org/wiki/Stochastic_proces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Chapter 17.  Non-deterministic </a:t>
            </a:r>
            <a:r>
              <a:rPr lang="en-US" dirty="0" err="1"/>
              <a:t>searc</a:t>
            </a:r>
            <a:r>
              <a:rPr lang="en-US" dirty="0"/>
              <a:t>.</a:t>
            </a:r>
          </a:p>
        </p:txBody>
      </p:sp>
      <p:sp>
        <p:nvSpPr>
          <p:cNvPr id="4" name="Slide Number Placeholder 3"/>
          <p:cNvSpPr>
            <a:spLocks noGrp="1"/>
          </p:cNvSpPr>
          <p:nvPr>
            <p:ph type="sldNum" sz="quarter" idx="5"/>
          </p:nvPr>
        </p:nvSpPr>
        <p:spPr/>
        <p:txBody>
          <a:bodyPr/>
          <a:lstStyle/>
          <a:p>
            <a:fld id="{16725AFE-A141-6245-ADDB-0375406D4018}" type="slidenum">
              <a:rPr lang="en-US" smtClean="0"/>
              <a:t>1</a:t>
            </a:fld>
            <a:endParaRPr lang="en-US"/>
          </a:p>
        </p:txBody>
      </p:sp>
    </p:spTree>
    <p:extLst>
      <p:ext uri="{BB962C8B-B14F-4D97-AF65-F5344CB8AC3E}">
        <p14:creationId xmlns:p14="http://schemas.microsoft.com/office/powerpoint/2010/main" val="3311495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10</a:t>
            </a:fld>
            <a:endParaRPr lang="en-US"/>
          </a:p>
        </p:txBody>
      </p:sp>
    </p:spTree>
    <p:extLst>
      <p:ext uri="{BB962C8B-B14F-4D97-AF65-F5344CB8AC3E}">
        <p14:creationId xmlns:p14="http://schemas.microsoft.com/office/powerpoint/2010/main" val="296278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11</a:t>
            </a:fld>
            <a:endParaRPr lang="en-US"/>
          </a:p>
        </p:txBody>
      </p:sp>
    </p:spTree>
    <p:extLst>
      <p:ext uri="{BB962C8B-B14F-4D97-AF65-F5344CB8AC3E}">
        <p14:creationId xmlns:p14="http://schemas.microsoft.com/office/powerpoint/2010/main" val="675931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12</a:t>
            </a:fld>
            <a:endParaRPr lang="en-US"/>
          </a:p>
        </p:txBody>
      </p:sp>
    </p:spTree>
    <p:extLst>
      <p:ext uri="{BB962C8B-B14F-4D97-AF65-F5344CB8AC3E}">
        <p14:creationId xmlns:p14="http://schemas.microsoft.com/office/powerpoint/2010/main" val="826282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a:t>
            </a:fld>
            <a:endParaRPr lang="en-US"/>
          </a:p>
        </p:txBody>
      </p:sp>
    </p:spTree>
    <p:extLst>
      <p:ext uri="{BB962C8B-B14F-4D97-AF65-F5344CB8AC3E}">
        <p14:creationId xmlns:p14="http://schemas.microsoft.com/office/powerpoint/2010/main" val="3789517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14</a:t>
            </a:fld>
            <a:endParaRPr lang="en-US"/>
          </a:p>
        </p:txBody>
      </p:sp>
    </p:spTree>
    <p:extLst>
      <p:ext uri="{BB962C8B-B14F-4D97-AF65-F5344CB8AC3E}">
        <p14:creationId xmlns:p14="http://schemas.microsoft.com/office/powerpoint/2010/main" val="830017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15</a:t>
            </a:fld>
            <a:endParaRPr lang="en-US"/>
          </a:p>
        </p:txBody>
      </p:sp>
    </p:spTree>
    <p:extLst>
      <p:ext uri="{BB962C8B-B14F-4D97-AF65-F5344CB8AC3E}">
        <p14:creationId xmlns:p14="http://schemas.microsoft.com/office/powerpoint/2010/main" val="3355871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16</a:t>
            </a:fld>
            <a:endParaRPr lang="en-US"/>
          </a:p>
        </p:txBody>
      </p:sp>
    </p:spTree>
    <p:extLst>
      <p:ext uri="{BB962C8B-B14F-4D97-AF65-F5344CB8AC3E}">
        <p14:creationId xmlns:p14="http://schemas.microsoft.com/office/powerpoint/2010/main" val="2843071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17</a:t>
            </a:fld>
            <a:endParaRPr lang="en-US"/>
          </a:p>
        </p:txBody>
      </p:sp>
    </p:spTree>
    <p:extLst>
      <p:ext uri="{BB962C8B-B14F-4D97-AF65-F5344CB8AC3E}">
        <p14:creationId xmlns:p14="http://schemas.microsoft.com/office/powerpoint/2010/main" val="2460470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a typeface="ＭＳ Ｐゴシック" pitchFamily="34" charset="-128"/>
              </a:rPr>
            </a:br>
            <a:r>
              <a:rPr lang="en-US" sz="1200" b="1" i="0" u="none" strike="noStrike" kern="1200" dirty="0">
                <a:solidFill>
                  <a:schemeClr val="tx1"/>
                </a:solidFill>
                <a:effectLst/>
                <a:latin typeface="Arial" pitchFamily="34" charset="0"/>
                <a:ea typeface="+mn-ea"/>
                <a:cs typeface="+mn-cs"/>
              </a:rPr>
              <a:t>Andrey </a:t>
            </a:r>
            <a:r>
              <a:rPr lang="en-US" sz="1200" b="1" i="0" u="none" strike="noStrike" kern="1200" dirty="0" err="1">
                <a:solidFill>
                  <a:schemeClr val="tx1"/>
                </a:solidFill>
                <a:effectLst/>
                <a:latin typeface="Arial" pitchFamily="34" charset="0"/>
                <a:ea typeface="+mn-ea"/>
                <a:cs typeface="+mn-cs"/>
              </a:rPr>
              <a:t>Andreyevich</a:t>
            </a:r>
            <a:r>
              <a:rPr lang="en-US" sz="1200" b="1" i="0" u="none" strike="noStrike" kern="1200" dirty="0">
                <a:solidFill>
                  <a:schemeClr val="tx1"/>
                </a:solidFill>
                <a:effectLst/>
                <a:latin typeface="Arial" pitchFamily="34" charset="0"/>
                <a:ea typeface="+mn-ea"/>
                <a:cs typeface="+mn-cs"/>
              </a:rPr>
              <a:t> Markov</a:t>
            </a:r>
            <a:r>
              <a:rPr lang="en-US" sz="1200" b="0" i="0" u="none" strike="noStrike" kern="1200" baseline="30000" dirty="0">
                <a:solidFill>
                  <a:schemeClr val="tx1"/>
                </a:solidFill>
                <a:effectLst/>
                <a:latin typeface="Arial" pitchFamily="34" charset="0"/>
                <a:ea typeface="+mn-ea"/>
                <a:cs typeface="+mn-cs"/>
                <a:hlinkClick r:id="rId3"/>
              </a:rPr>
              <a:t>[a]</a:t>
            </a:r>
            <a:r>
              <a:rPr lang="en-US" sz="1200" b="0" i="0" u="none" strike="noStrike" kern="1200" dirty="0">
                <a:solidFill>
                  <a:schemeClr val="tx1"/>
                </a:solidFill>
                <a:effectLst/>
                <a:latin typeface="Arial" pitchFamily="34" charset="0"/>
                <a:ea typeface="+mn-ea"/>
                <a:cs typeface="+mn-cs"/>
              </a:rPr>
              <a:t> (1856–1922) was a Russian mathematician best known for his work on </a:t>
            </a:r>
            <a:r>
              <a:rPr lang="en-US" sz="1200" b="0" i="0" u="none" strike="noStrike" kern="1200" dirty="0">
                <a:solidFill>
                  <a:schemeClr val="tx1"/>
                </a:solidFill>
                <a:effectLst/>
                <a:latin typeface="Arial" pitchFamily="34" charset="0"/>
                <a:ea typeface="+mn-ea"/>
                <a:cs typeface="+mn-cs"/>
                <a:hlinkClick r:id="rId4" tooltip="Stochastic process"/>
              </a:rPr>
              <a:t>stochastic processes</a:t>
            </a:r>
            <a:r>
              <a:rPr lang="en-US" sz="1200" b="0" i="0" u="none" strike="noStrike" kern="1200" dirty="0">
                <a:solidFill>
                  <a:schemeClr val="tx1"/>
                </a:solidFill>
                <a:effectLst/>
                <a:latin typeface="Arial" pitchFamily="34" charset="0"/>
                <a:ea typeface="+mn-ea"/>
                <a:cs typeface="+mn-cs"/>
              </a:rPr>
              <a:t>. A primary subject of his research later became known as </a:t>
            </a:r>
            <a:r>
              <a:rPr lang="en-US" sz="1200" b="0" i="0" u="none" strike="noStrike" kern="1200" dirty="0">
                <a:solidFill>
                  <a:schemeClr val="tx1"/>
                </a:solidFill>
                <a:effectLst/>
                <a:latin typeface="Arial" pitchFamily="34" charset="0"/>
                <a:ea typeface="+mn-ea"/>
                <a:cs typeface="+mn-cs"/>
                <a:hlinkClick r:id="rId5" tooltip="Markov chain"/>
              </a:rPr>
              <a:t>Markov chains</a:t>
            </a:r>
            <a:r>
              <a:rPr lang="en-US" sz="1200" b="0" i="0" u="none" strike="noStrike" kern="1200" dirty="0">
                <a:solidFill>
                  <a:schemeClr val="tx1"/>
                </a:solidFill>
                <a:effectLst/>
                <a:latin typeface="Arial" pitchFamily="34" charset="0"/>
                <a:ea typeface="+mn-ea"/>
                <a:cs typeface="+mn-cs"/>
              </a:rPr>
              <a:t> and </a:t>
            </a:r>
            <a:r>
              <a:rPr lang="en-US" sz="1200" b="0" i="0" u="none" strike="noStrike" kern="1200" dirty="0">
                <a:solidFill>
                  <a:schemeClr val="tx1"/>
                </a:solidFill>
                <a:effectLst/>
                <a:latin typeface="Arial" pitchFamily="34" charset="0"/>
                <a:ea typeface="+mn-ea"/>
                <a:cs typeface="+mn-cs"/>
                <a:hlinkClick r:id="rId6" tooltip="Markov process"/>
              </a:rPr>
              <a:t>Markov processes</a:t>
            </a:r>
            <a:r>
              <a:rPr lang="en-US" sz="1200" b="0" i="0" u="none" strike="noStrike" kern="1200" dirty="0">
                <a:solidFill>
                  <a:schemeClr val="tx1"/>
                </a:solidFill>
                <a:effectLst/>
                <a:latin typeface="Arial" pitchFamily="34" charset="0"/>
                <a:ea typeface="+mn-ea"/>
                <a:cs typeface="+mn-cs"/>
              </a:rPr>
              <a:t>.</a:t>
            </a:r>
            <a:r>
              <a:rPr lang="en-US" sz="1200" b="0" i="0" u="none" strike="noStrike" kern="1200" baseline="30000" dirty="0">
                <a:solidFill>
                  <a:schemeClr val="tx1"/>
                </a:solidFill>
                <a:effectLst/>
                <a:latin typeface="Arial" pitchFamily="34" charset="0"/>
                <a:ea typeface="+mn-ea"/>
                <a:cs typeface="+mn-cs"/>
                <a:hlinkClick r:id="rId7"/>
              </a:rPr>
              <a:t>[2]</a:t>
            </a:r>
            <a:br>
              <a:rPr lang="en-US" sz="1200" b="0" i="0" u="none" strike="noStrike" kern="1200" baseline="30000" dirty="0">
                <a:solidFill>
                  <a:schemeClr val="tx1"/>
                </a:solidFill>
                <a:effectLst/>
                <a:latin typeface="Arial" pitchFamily="34" charset="0"/>
                <a:ea typeface="+mn-ea"/>
                <a:cs typeface="+mn-cs"/>
              </a:rPr>
            </a:br>
            <a:br>
              <a:rPr lang="en-US" sz="1200" b="0" i="0" u="none" strike="noStrike" kern="1200" baseline="30000" dirty="0">
                <a:solidFill>
                  <a:schemeClr val="tx1"/>
                </a:solidFill>
                <a:effectLst/>
                <a:latin typeface="Arial" pitchFamily="34" charset="0"/>
                <a:ea typeface="+mn-ea"/>
                <a:cs typeface="+mn-cs"/>
              </a:rPr>
            </a:br>
            <a:r>
              <a:rPr lang="en-US" sz="1200" b="0" i="0" u="none" strike="noStrike" kern="1200" dirty="0">
                <a:solidFill>
                  <a:schemeClr val="tx1"/>
                </a:solidFill>
                <a:effectLst/>
                <a:latin typeface="Arial" pitchFamily="34" charset="0"/>
                <a:ea typeface="+mn-ea"/>
                <a:cs typeface="+mn-cs"/>
              </a:rPr>
              <a:t>Imagine examining the first 20,000 </a:t>
            </a:r>
            <a:r>
              <a:rPr lang="en-US" sz="1200" b="1" i="0" u="none" strike="noStrike" kern="1200" dirty="0">
                <a:solidFill>
                  <a:schemeClr val="tx1"/>
                </a:solidFill>
                <a:effectLst/>
                <a:latin typeface="Arial" pitchFamily="34" charset="0"/>
                <a:ea typeface="+mn-ea"/>
                <a:cs typeface="+mn-cs"/>
              </a:rPr>
              <a:t>letters</a:t>
            </a:r>
            <a:r>
              <a:rPr lang="en-US" sz="1200" b="0" i="0" u="none" strike="noStrike" kern="1200" dirty="0">
                <a:solidFill>
                  <a:schemeClr val="tx1"/>
                </a:solidFill>
                <a:effectLst/>
                <a:latin typeface="Arial" pitchFamily="34" charset="0"/>
                <a:ea typeface="+mn-ea"/>
                <a:cs typeface="+mn-cs"/>
              </a:rPr>
              <a:t> of a book, </a:t>
            </a:r>
            <a:r>
              <a:rPr lang="en-US" sz="1200" b="1" i="0" u="none" strike="noStrike" kern="1200" dirty="0">
                <a:solidFill>
                  <a:schemeClr val="tx1"/>
                </a:solidFill>
                <a:effectLst/>
                <a:latin typeface="Arial" pitchFamily="34" charset="0"/>
                <a:ea typeface="+mn-ea"/>
                <a:cs typeface="+mn-cs"/>
              </a:rPr>
              <a:t>counting</a:t>
            </a:r>
            <a:r>
              <a:rPr lang="en-US" sz="1200" b="0" i="0" u="none" strike="noStrike" kern="1200" dirty="0">
                <a:solidFill>
                  <a:schemeClr val="tx1"/>
                </a:solidFill>
                <a:effectLst/>
                <a:latin typeface="Arial" pitchFamily="34" charset="0"/>
                <a:ea typeface="+mn-ea"/>
                <a:cs typeface="+mn-cs"/>
              </a:rPr>
              <a:t> frequencies and studying patterns. This is precisely what </a:t>
            </a:r>
            <a:r>
              <a:rPr lang="en-US" sz="1200" b="1" i="0" u="none" strike="noStrike" kern="1200" dirty="0">
                <a:solidFill>
                  <a:schemeClr val="tx1"/>
                </a:solidFill>
                <a:effectLst/>
                <a:latin typeface="Arial" pitchFamily="34" charset="0"/>
                <a:ea typeface="+mn-ea"/>
                <a:cs typeface="+mn-cs"/>
              </a:rPr>
              <a:t>Andrey Markov</a:t>
            </a:r>
            <a:r>
              <a:rPr lang="en-US" sz="1200" b="0" i="0" u="none" strike="noStrike" kern="1200" dirty="0">
                <a:solidFill>
                  <a:schemeClr val="tx1"/>
                </a:solidFill>
                <a:effectLst/>
                <a:latin typeface="Arial" pitchFamily="34" charset="0"/>
                <a:ea typeface="+mn-ea"/>
                <a:cs typeface="+mn-cs"/>
              </a:rPr>
              <a:t> did when he </a:t>
            </a:r>
            <a:r>
              <a:rPr lang="en-US" sz="1200" b="0" i="0" u="none" strike="noStrike" kern="1200" dirty="0" err="1">
                <a:solidFill>
                  <a:schemeClr val="tx1"/>
                </a:solidFill>
                <a:effectLst/>
                <a:latin typeface="Arial" pitchFamily="34" charset="0"/>
                <a:ea typeface="+mn-ea"/>
                <a:cs typeface="+mn-cs"/>
              </a:rPr>
              <a:t>analysed</a:t>
            </a:r>
            <a:r>
              <a:rPr lang="en-US" sz="1200" b="0" i="0" u="none" strike="noStrike" kern="1200" dirty="0">
                <a:solidFill>
                  <a:schemeClr val="tx1"/>
                </a:solidFill>
                <a:effectLst/>
                <a:latin typeface="Arial" pitchFamily="34" charset="0"/>
                <a:ea typeface="+mn-ea"/>
                <a:cs typeface="+mn-cs"/>
              </a:rPr>
              <a:t> the text of Alexander Pushkin's verse novel Eugene </a:t>
            </a:r>
            <a:r>
              <a:rPr lang="en-US" sz="1200" b="0" i="0" u="none" strike="noStrike" kern="1200" dirty="0" err="1">
                <a:solidFill>
                  <a:schemeClr val="tx1"/>
                </a:solidFill>
                <a:effectLst/>
                <a:latin typeface="Arial" pitchFamily="34" charset="0"/>
                <a:ea typeface="+mn-ea"/>
                <a:cs typeface="+mn-cs"/>
              </a:rPr>
              <a:t>Onegin</a:t>
            </a:r>
            <a:r>
              <a:rPr lang="en-US" sz="1200" b="0" i="0" u="none" strike="noStrike" kern="1200" dirty="0">
                <a:solidFill>
                  <a:schemeClr val="tx1"/>
                </a:solidFill>
                <a:effectLst/>
                <a:latin typeface="Arial" pitchFamily="34" charset="0"/>
                <a:ea typeface="+mn-ea"/>
                <a:cs typeface="+mn-cs"/>
              </a:rPr>
              <a:t>. This work comprises almost 400 stanzas of iambic tetrameter and is a classic of Russian literature</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18</a:t>
            </a:fld>
            <a:endParaRPr lang="en-US"/>
          </a:p>
        </p:txBody>
      </p:sp>
    </p:spTree>
    <p:extLst>
      <p:ext uri="{BB962C8B-B14F-4D97-AF65-F5344CB8AC3E}">
        <p14:creationId xmlns:p14="http://schemas.microsoft.com/office/powerpoint/2010/main" val="1507400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MDPs, rewards come to you step by step.</a:t>
            </a:r>
          </a:p>
          <a:p>
            <a:r>
              <a:rPr lang="en-US" dirty="0"/>
              <a:t>We need to decide what our reward function should be.</a:t>
            </a:r>
          </a:p>
          <a:p>
            <a:r>
              <a:rPr lang="en-US" dirty="0"/>
              <a:t>For example here, we</a:t>
            </a:r>
            <a:r>
              <a:rPr lang="en-US" baseline="0" dirty="0"/>
              <a:t> might have a different way of rewarding this agent.  One by giving the rewards incrementally, and one by giving them all at the end.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39</a:t>
            </a:fld>
            <a:endParaRPr lang="en-US"/>
          </a:p>
        </p:txBody>
      </p:sp>
    </p:spTree>
    <p:extLst>
      <p:ext uri="{BB962C8B-B14F-4D97-AF65-F5344CB8AC3E}">
        <p14:creationId xmlns:p14="http://schemas.microsoft.com/office/powerpoint/2010/main" val="358080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it tries to leave the asteroid field it stays in its current square.</a:t>
            </a:r>
          </a:p>
        </p:txBody>
      </p:sp>
      <p:sp>
        <p:nvSpPr>
          <p:cNvPr id="4" name="Slide Number Placeholder 3"/>
          <p:cNvSpPr>
            <a:spLocks noGrp="1"/>
          </p:cNvSpPr>
          <p:nvPr>
            <p:ph type="sldNum" sz="quarter" idx="5"/>
          </p:nvPr>
        </p:nvSpPr>
        <p:spPr/>
        <p:txBody>
          <a:bodyPr/>
          <a:lstStyle/>
          <a:p>
            <a:fld id="{16725AFE-A141-6245-ADDB-0375406D4018}" type="slidenum">
              <a:rPr lang="en-US" smtClean="0"/>
              <a:t>2</a:t>
            </a:fld>
            <a:endParaRPr lang="en-US"/>
          </a:p>
        </p:txBody>
      </p:sp>
    </p:spTree>
    <p:extLst>
      <p:ext uri="{BB962C8B-B14F-4D97-AF65-F5344CB8AC3E}">
        <p14:creationId xmlns:p14="http://schemas.microsoft.com/office/powerpoint/2010/main" val="2180800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Gamma</a:t>
            </a:r>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41</a:t>
            </a:fld>
            <a:endParaRPr lang="en-US"/>
          </a:p>
        </p:txBody>
      </p:sp>
    </p:spTree>
    <p:extLst>
      <p:ext uri="{BB962C8B-B14F-4D97-AF65-F5344CB8AC3E}">
        <p14:creationId xmlns:p14="http://schemas.microsoft.com/office/powerpoint/2010/main" val="2599578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9700" y="768350"/>
            <a:ext cx="6819900" cy="3836988"/>
          </a:xfrm>
          <a:ln/>
        </p:spPr>
      </p:sp>
      <p:sp>
        <p:nvSpPr>
          <p:cNvPr id="40962" name="Notes Placeholder 2"/>
          <p:cNvSpPr>
            <a:spLocks noGrp="1"/>
          </p:cNvSpPr>
          <p:nvPr>
            <p:ph type="body" idx="1"/>
          </p:nvPr>
        </p:nvSpPr>
        <p:spPr>
          <a:noFill/>
          <a:ln/>
        </p:spPr>
        <p:txBody>
          <a:bodyPr/>
          <a:lstStyle/>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endParaRPr lang="en-US" dirty="0">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42</a:t>
            </a:fld>
            <a:endParaRPr lang="en-US"/>
          </a:p>
        </p:txBody>
      </p:sp>
    </p:spTree>
    <p:extLst>
      <p:ext uri="{BB962C8B-B14F-4D97-AF65-F5344CB8AC3E}">
        <p14:creationId xmlns:p14="http://schemas.microsoft.com/office/powerpoint/2010/main" val="1675479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US" baseline="0" dirty="0"/>
              <a:t> is a reward.</a:t>
            </a:r>
          </a:p>
          <a:p>
            <a:r>
              <a:rPr lang="en-US" baseline="0" dirty="0"/>
              <a:t>Actually only one way, since if gamma were 1, then the discounted utility would be the additive utility.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43</a:t>
            </a:fld>
            <a:endParaRPr lang="en-US"/>
          </a:p>
        </p:txBody>
      </p:sp>
    </p:spTree>
    <p:extLst>
      <p:ext uri="{BB962C8B-B14F-4D97-AF65-F5344CB8AC3E}">
        <p14:creationId xmlns:p14="http://schemas.microsoft.com/office/powerpoint/2010/main" val="1402858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have committed to take an action an action </a:t>
            </a: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Differences with </a:t>
            </a:r>
            <a:r>
              <a:rPr lang="en-US" dirty="0" err="1">
                <a:ea typeface="ＭＳ Ｐゴシック" pitchFamily="34" charset="-128"/>
              </a:rPr>
              <a:t>expectimax</a:t>
            </a:r>
            <a:r>
              <a:rPr lang="en-US" dirty="0">
                <a:ea typeface="ＭＳ Ｐゴシック" pitchFamily="34" charset="-128"/>
              </a:rPr>
              <a:t> tree: (1)</a:t>
            </a:r>
            <a:r>
              <a:rPr lang="en-US" baseline="0" dirty="0">
                <a:ea typeface="ＭＳ Ｐゴシック" pitchFamily="34" charset="-128"/>
              </a:rPr>
              <a:t> Transition function encodes the probabilities.  (2) Rewards are given on each state of the tree, rather than all the way on the bottom at the terminal nodes.</a:t>
            </a:r>
            <a:endParaRPr lang="en-US" dirty="0">
              <a:ea typeface="ＭＳ Ｐゴシック" pitchFamily="34" charset="-128"/>
            </a:endParaRPr>
          </a:p>
          <a:p>
            <a:endParaRPr lang="en-US" dirty="0">
              <a:ea typeface="ＭＳ Ｐゴシック" pitchFamily="34" charset="-128"/>
            </a:endParaRP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47</a:t>
            </a:fld>
            <a:endParaRPr lang="en-US"/>
          </a:p>
        </p:txBody>
      </p:sp>
    </p:spTree>
    <p:extLst>
      <p:ext uri="{BB962C8B-B14F-4D97-AF65-F5344CB8AC3E}">
        <p14:creationId xmlns:p14="http://schemas.microsoft.com/office/powerpoint/2010/main" val="2658912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 is a policy.  Pi</a:t>
            </a:r>
            <a:r>
              <a:rPr lang="en-US" baseline="0" dirty="0"/>
              <a:t>* is the optimal policy from state 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1280900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over chance nodes.  That’s really just what </a:t>
            </a:r>
            <a:r>
              <a:rPr lang="en-US" dirty="0" err="1"/>
              <a:t>expectimax</a:t>
            </a:r>
            <a:r>
              <a:rPr lang="en-US" baseline="0" dirty="0"/>
              <a:t> was doing.</a:t>
            </a:r>
          </a:p>
          <a:p>
            <a:r>
              <a:rPr lang="en-US" baseline="0" dirty="0"/>
              <a:t>What do I do at a chance node  Q(</a:t>
            </a:r>
            <a:r>
              <a:rPr lang="en-US" baseline="0" dirty="0" err="1"/>
              <a:t>s,a</a:t>
            </a:r>
            <a:r>
              <a:rPr lang="en-US" baseline="0" dirty="0"/>
              <a:t>).?</a:t>
            </a:r>
          </a:p>
          <a:p>
            <a:r>
              <a:rPr lang="en-US" baseline="0" dirty="0"/>
              <a:t>I’m going to get a reward.   R(</a:t>
            </a:r>
            <a:r>
              <a:rPr lang="en-US" baseline="0" dirty="0" err="1"/>
              <a:t>s,a,s</a:t>
            </a:r>
            <a:r>
              <a:rPr lang="en-US" baseline="0" dirty="0"/>
              <a:t>’). Plus I’m going to get all the future rewards from this state V*(s’).  </a:t>
            </a:r>
          </a:p>
          <a:p>
            <a:r>
              <a:rPr lang="en-US" baseline="0" dirty="0"/>
              <a:t>Both of course, I don’t know what’s going to happen at the chance node, so I need to sum over all states s’</a:t>
            </a:r>
          </a:p>
          <a:p>
            <a:r>
              <a:rPr lang="en-US" baseline="0" dirty="0"/>
              <a:t>We’re going to weight these by the relative probability that comes from our probability function.  We write that T(</a:t>
            </a:r>
            <a:r>
              <a:rPr lang="en-US" baseline="0" dirty="0" err="1"/>
              <a:t>s,a,s</a:t>
            </a:r>
            <a:r>
              <a:rPr lang="en-US" baseline="0" dirty="0"/>
              <a:t>’).</a:t>
            </a:r>
          </a:p>
          <a:p>
            <a:r>
              <a:rPr lang="en-US" dirty="0"/>
              <a:t>We’re missing one thing.  The discount of the future</a:t>
            </a:r>
            <a:r>
              <a:rPr lang="en-US" baseline="0" dirty="0"/>
              <a:t> value.  So we multiply that by Gamma.</a:t>
            </a:r>
          </a:p>
          <a:p>
            <a:endParaRPr lang="en-US" baseline="0" dirty="0"/>
          </a:p>
          <a:p>
            <a:r>
              <a:rPr lang="en-US" baseline="0" dirty="0"/>
              <a:t>This may look complicated, but you’re going to see this many times in the future.  Don’t go into math shock.  You can understand this.</a:t>
            </a:r>
          </a:p>
          <a:p>
            <a:endParaRPr lang="en-US" baseline="0" dirty="0"/>
          </a:p>
          <a:p>
            <a:r>
              <a:rPr lang="en-US" baseline="0" dirty="0"/>
              <a:t>We can also write this in one step.  We write the </a:t>
            </a:r>
            <a:r>
              <a:rPr lang="en-US" baseline="0" dirty="0" err="1"/>
              <a:t>expectimax</a:t>
            </a:r>
            <a:r>
              <a:rPr lang="en-US" baseline="0" dirty="0"/>
              <a:t> </a:t>
            </a:r>
            <a:r>
              <a:rPr lang="en-US" baseline="0" dirty="0" err="1"/>
              <a:t>recurrenece</a:t>
            </a:r>
            <a:r>
              <a:rPr lang="en-US" baseline="0" dirty="0"/>
              <a:t>. </a:t>
            </a:r>
          </a:p>
          <a:p>
            <a:r>
              <a:rPr lang="en-US" baseline="0" dirty="0"/>
              <a:t>This is called a Bellman equation.  We’re going to come back to this a lot starting in the next lecture.</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940381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tree gets very big very quickly.  But</a:t>
            </a:r>
            <a:r>
              <a:rPr lang="en-US" baseline="0" dirty="0"/>
              <a:t> I might think that </a:t>
            </a:r>
            <a:r>
              <a:rPr lang="en-US" baseline="0" dirty="0" err="1"/>
              <a:t>expectimax</a:t>
            </a:r>
            <a:r>
              <a:rPr lang="en-US" baseline="0" dirty="0"/>
              <a:t> is a colossal waste of time for this problem.</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637559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depth 100, then you have gamma to the 100.  So it’s not going to contribute much at all.</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53</a:t>
            </a:fld>
            <a:endParaRPr lang="en-US"/>
          </a:p>
        </p:txBody>
      </p:sp>
    </p:spTree>
    <p:extLst>
      <p:ext uri="{BB962C8B-B14F-4D97-AF65-F5344CB8AC3E}">
        <p14:creationId xmlns:p14="http://schemas.microsoft.com/office/powerpoint/2010/main" val="2471944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V_k</a:t>
            </a:r>
            <a:r>
              <a:rPr lang="en-US" dirty="0"/>
              <a:t> is a time limited definition of V(s)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54</a:t>
            </a:fld>
            <a:endParaRPr lang="en-US"/>
          </a:p>
        </p:txBody>
      </p:sp>
    </p:spTree>
    <p:extLst>
      <p:ext uri="{BB962C8B-B14F-4D97-AF65-F5344CB8AC3E}">
        <p14:creationId xmlns:p14="http://schemas.microsoft.com/office/powerpoint/2010/main" val="3954446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 we know what it is it’s 0 for</a:t>
            </a:r>
            <a:r>
              <a:rPr lang="en-US" baseline="0" dirty="0"/>
              <a:t> any state.</a:t>
            </a:r>
          </a:p>
          <a:p>
            <a:r>
              <a:rPr lang="en-US" baseline="0" dirty="0"/>
              <a:t>V1, is a depth 1 </a:t>
            </a:r>
            <a:r>
              <a:rPr lang="en-US" baseline="0" dirty="0" err="1"/>
              <a:t>expectimax</a:t>
            </a:r>
            <a:r>
              <a:rPr lang="en-US" baseline="0" dirty="0"/>
              <a:t> computation.</a:t>
            </a:r>
          </a:p>
          <a:p>
            <a:r>
              <a:rPr lang="en-US" baseline="0" dirty="0"/>
              <a:t>Each layer is a </a:t>
            </a:r>
            <a:r>
              <a:rPr lang="en-US" baseline="0" dirty="0" err="1"/>
              <a:t>V_k</a:t>
            </a:r>
            <a:r>
              <a:rPr lang="en-US" baseline="0" dirty="0"/>
              <a:t> for an increasing value of k.</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56</a:t>
            </a:fld>
            <a:endParaRPr lang="en-US"/>
          </a:p>
        </p:txBody>
      </p:sp>
    </p:spTree>
    <p:extLst>
      <p:ext uri="{BB962C8B-B14F-4D97-AF65-F5344CB8AC3E}">
        <p14:creationId xmlns:p14="http://schemas.microsoft.com/office/powerpoint/2010/main" val="470090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a:t>
            </a:fld>
            <a:endParaRPr lang="en-US"/>
          </a:p>
        </p:txBody>
      </p:sp>
    </p:spTree>
    <p:extLst>
      <p:ext uri="{BB962C8B-B14F-4D97-AF65-F5344CB8AC3E}">
        <p14:creationId xmlns:p14="http://schemas.microsoft.com/office/powerpoint/2010/main" val="2010186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an algorithm called value iteration.  You can think of this as building</a:t>
            </a:r>
            <a:r>
              <a:rPr lang="en-US" baseline="0" dirty="0"/>
              <a:t> your value from the bottom up.   It will behave similarly to </a:t>
            </a:r>
            <a:r>
              <a:rPr lang="en-US" baseline="0" dirty="0" err="1"/>
              <a:t>expectimax</a:t>
            </a:r>
            <a:r>
              <a:rPr lang="en-US" baseline="0" dirty="0"/>
              <a:t>, but will be a lot less work, when we only have a small number of states.  Let’s see how it works.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57</a:t>
            </a:fld>
            <a:endParaRPr lang="en-US"/>
          </a:p>
        </p:txBody>
      </p:sp>
    </p:spTree>
    <p:extLst>
      <p:ext uri="{BB962C8B-B14F-4D97-AF65-F5344CB8AC3E}">
        <p14:creationId xmlns:p14="http://schemas.microsoft.com/office/powerpoint/2010/main" val="2175436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We</a:t>
            </a:r>
            <a:r>
              <a:rPr lang="en-US" baseline="0" dirty="0">
                <a:ea typeface="ＭＳ Ｐゴシック" pitchFamily="34" charset="-128"/>
              </a:rPr>
              <a:t> are going to store all of the V values in a vector.  For V_0, everything is just 0.</a:t>
            </a:r>
          </a:p>
          <a:p>
            <a:r>
              <a:rPr lang="en-US" baseline="0" dirty="0">
                <a:ea typeface="ＭＳ Ｐゴシック" pitchFamily="34" charset="-128"/>
              </a:rPr>
              <a:t>The recursion is into an </a:t>
            </a:r>
            <a:r>
              <a:rPr lang="en-US" baseline="0" dirty="0" err="1">
                <a:ea typeface="ＭＳ Ｐゴシック" pitchFamily="34" charset="-128"/>
              </a:rPr>
              <a:t>Expectimax</a:t>
            </a:r>
            <a:r>
              <a:rPr lang="en-US" baseline="0" dirty="0">
                <a:ea typeface="ＭＳ Ｐゴシック" pitchFamily="34" charset="-128"/>
              </a:rPr>
              <a:t> tree that we have already </a:t>
            </a:r>
            <a:r>
              <a:rPr lang="en-US" baseline="0" dirty="0" err="1">
                <a:ea typeface="ＭＳ Ｐゴシック" pitchFamily="34" charset="-128"/>
              </a:rPr>
              <a:t>compted</a:t>
            </a:r>
            <a:r>
              <a:rPr lang="en-US" baseline="0" dirty="0">
                <a:ea typeface="ＭＳ Ｐゴシック" pitchFamily="34" charset="-128"/>
              </a:rPr>
              <a:t>.  The recursion won’t actually happen because we’ve already got it.</a:t>
            </a:r>
          </a:p>
          <a:p>
            <a:endParaRPr lang="en-US" baseline="0" dirty="0">
              <a:ea typeface="ＭＳ Ｐゴシック" pitchFamily="34" charset="-128"/>
            </a:endParaRPr>
          </a:p>
          <a:p>
            <a:r>
              <a:rPr lang="en-US" baseline="0" dirty="0">
                <a:ea typeface="ＭＳ Ｐゴシック" pitchFamily="34" charset="-128"/>
              </a:rPr>
              <a:t>What will this do, we can go from 0, to 1 to 2, to K.  Each time we will go deeper into the tree.  When should we stop?  When the values start to converge.</a:t>
            </a:r>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Complexity</a:t>
            </a:r>
            <a:r>
              <a:rPr lang="en-US" baseline="0" dirty="0">
                <a:ea typeface="ＭＳ Ｐゴシック" pitchFamily="34" charset="-128"/>
              </a:rPr>
              <a:t> = we do this update for each state, then we do a little </a:t>
            </a:r>
            <a:r>
              <a:rPr lang="en-US" baseline="0" dirty="0" err="1">
                <a:ea typeface="ＭＳ Ｐゴシック" pitchFamily="34" charset="-128"/>
              </a:rPr>
              <a:t>expectimax</a:t>
            </a:r>
            <a:r>
              <a:rPr lang="en-US" baseline="0" dirty="0">
                <a:ea typeface="ＭＳ Ｐゴシック" pitchFamily="34" charset="-128"/>
              </a:rPr>
              <a:t>.  We do a for loop over A to take take a max over each action, then we do another for loop that goes over each state again. </a:t>
            </a:r>
          </a:p>
          <a:p>
            <a:endParaRPr lang="en-US" dirty="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58</a:t>
            </a:fld>
            <a:endParaRPr lang="en-US"/>
          </a:p>
        </p:txBody>
      </p:sp>
    </p:spTree>
    <p:extLst>
      <p:ext uri="{BB962C8B-B14F-4D97-AF65-F5344CB8AC3E}">
        <p14:creationId xmlns:p14="http://schemas.microsoft.com/office/powerpoint/2010/main" val="2890260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59</a:t>
            </a:fld>
            <a:endParaRPr lang="en-US"/>
          </a:p>
        </p:txBody>
      </p:sp>
    </p:spTree>
    <p:extLst>
      <p:ext uri="{BB962C8B-B14F-4D97-AF65-F5344CB8AC3E}">
        <p14:creationId xmlns:p14="http://schemas.microsoft.com/office/powerpoint/2010/main" val="4107062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60</a:t>
            </a:fld>
            <a:endParaRPr lang="en-US"/>
          </a:p>
        </p:txBody>
      </p:sp>
    </p:spTree>
    <p:extLst>
      <p:ext uri="{BB962C8B-B14F-4D97-AF65-F5344CB8AC3E}">
        <p14:creationId xmlns:p14="http://schemas.microsoft.com/office/powerpoint/2010/main" val="1172480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game is infinite, like</a:t>
            </a:r>
            <a:r>
              <a:rPr lang="en-US" baseline="0" dirty="0"/>
              <a:t> in racing then it won’t converge.</a:t>
            </a:r>
          </a:p>
          <a:p>
            <a:endParaRPr lang="en-US" baseline="0" dirty="0"/>
          </a:p>
          <a:p>
            <a:r>
              <a:rPr lang="en-US" baseline="0" dirty="0"/>
              <a:t>Imagine tree </a:t>
            </a:r>
            <a:r>
              <a:rPr lang="en-US" baseline="0" dirty="0" err="1"/>
              <a:t>V_k</a:t>
            </a:r>
            <a:r>
              <a:rPr lang="en-US" baseline="0" dirty="0"/>
              <a:t> is actually depth  V_k+1, but the last layer is all 0.</a:t>
            </a:r>
          </a:p>
          <a:p>
            <a:endParaRPr lang="en-US" baseline="0" dirty="0"/>
          </a:p>
          <a:p>
            <a:r>
              <a:rPr lang="en-US" baseline="0" dirty="0"/>
              <a:t>Draw height as k+1.  Fill in bottom as 0. </a:t>
            </a:r>
          </a:p>
          <a:p>
            <a:endParaRPr lang="en-US" baseline="0" dirty="0"/>
          </a:p>
          <a:p>
            <a:r>
              <a:rPr lang="mr-IN" baseline="0" dirty="0"/>
              <a:t>…</a:t>
            </a:r>
            <a:endParaRPr lang="en-US" baseline="0" dirty="0"/>
          </a:p>
          <a:p>
            <a:r>
              <a:rPr lang="en-US" baseline="0" dirty="0"/>
              <a:t>How fast it converges, depends on the effective depth, or gamma.  As gamma gets closer to 1, then the effective depth is deeper.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61</a:t>
            </a:fld>
            <a:endParaRPr lang="en-US"/>
          </a:p>
        </p:txBody>
      </p:sp>
    </p:spTree>
    <p:extLst>
      <p:ext uri="{BB962C8B-B14F-4D97-AF65-F5344CB8AC3E}">
        <p14:creationId xmlns:p14="http://schemas.microsoft.com/office/powerpoint/2010/main" val="708266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a:ea typeface="ＭＳ Ｐゴシック" pitchFamily="34" charset="-128"/>
              </a:rPr>
              <a:t>Let</a:t>
            </a:r>
            <a:r>
              <a:rPr lang="ja-JP" altLang="en-US">
                <a:ea typeface="ＭＳ Ｐゴシック" pitchFamily="34" charset="-128"/>
              </a:rPr>
              <a:t>’</a:t>
            </a:r>
            <a:r>
              <a:rPr lang="en-US" altLang="ja-JP" dirty="0">
                <a:ea typeface="ＭＳ Ｐゴシック" pitchFamily="34" charset="-128"/>
              </a:rPr>
              <a:t>s start by equations that characterize these quantities through mutual recursions.  [step through this by writing on slide, one step at a time]</a:t>
            </a:r>
          </a:p>
          <a:p>
            <a:endParaRPr lang="en-US" dirty="0">
              <a:ea typeface="ＭＳ Ｐゴシック" pitchFamily="34" charset="-128"/>
            </a:endParaRPr>
          </a:p>
          <a:p>
            <a:r>
              <a:rPr lang="en-US" dirty="0">
                <a:ea typeface="ＭＳ Ｐゴシック" pitchFamily="34" charset="-128"/>
              </a:rPr>
              <a:t>Recursive characterization of V* in terms of V*; not necessarily helpful; but it is a characterization.</a:t>
            </a: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63</a:t>
            </a:fld>
            <a:endParaRPr lang="en-US" dirty="0"/>
          </a:p>
        </p:txBody>
      </p:sp>
    </p:spTree>
    <p:extLst>
      <p:ext uri="{BB962C8B-B14F-4D97-AF65-F5344CB8AC3E}">
        <p14:creationId xmlns:p14="http://schemas.microsoft.com/office/powerpoint/2010/main" val="1552906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Good policies v. bad policies.  Methods to work over policies to make them better, rather than over values.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64</a:t>
            </a:fld>
            <a:endParaRPr lang="en-US"/>
          </a:p>
        </p:txBody>
      </p:sp>
    </p:spTree>
    <p:extLst>
      <p:ext uri="{BB962C8B-B14F-4D97-AF65-F5344CB8AC3E}">
        <p14:creationId xmlns:p14="http://schemas.microsoft.com/office/powerpoint/2010/main" val="1481524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Figure out for a policy, what the values are.</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65</a:t>
            </a:fld>
            <a:endParaRPr lang="en-US"/>
          </a:p>
        </p:txBody>
      </p:sp>
    </p:spTree>
    <p:extLst>
      <p:ext uri="{BB962C8B-B14F-4D97-AF65-F5344CB8AC3E}">
        <p14:creationId xmlns:p14="http://schemas.microsoft.com/office/powerpoint/2010/main" val="400909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So far we’ve only been talking about </a:t>
            </a:r>
            <a:r>
              <a:rPr lang="en-US" baseline="0" dirty="0"/>
              <a:t>executing under optimal actions.  That gave us optimal values and therefore optimal behaviors.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Here we’re going to talk about </a:t>
            </a:r>
            <a:r>
              <a:rPr lang="en-US" dirty="0"/>
              <a:t>what to</a:t>
            </a:r>
            <a:r>
              <a:rPr lang="en-US" baseline="0" dirty="0"/>
              <a:t> do under a fixed policy, pi.</a:t>
            </a:r>
          </a:p>
          <a:p>
            <a:endParaRPr lang="en-US" baseline="0" dirty="0"/>
          </a:p>
          <a:p>
            <a:r>
              <a:rPr lang="en-US" baseline="0" dirty="0"/>
              <a:t>If I have a fixed policy, then I don’t have a lot choices.  I don’t have to max over the set of possible actions anymore.   Essentially the tree is pruned.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66</a:t>
            </a:fld>
            <a:endParaRPr lang="en-US"/>
          </a:p>
        </p:txBody>
      </p:sp>
    </p:spTree>
    <p:extLst>
      <p:ext uri="{BB962C8B-B14F-4D97-AF65-F5344CB8AC3E}">
        <p14:creationId xmlns:p14="http://schemas.microsoft.com/office/powerpoint/2010/main" val="3659015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Under optimal policies one thing we needed to do was to calculate</a:t>
            </a:r>
            <a:r>
              <a:rPr lang="en-US" baseline="0" dirty="0"/>
              <a:t> the utility of a state.</a:t>
            </a:r>
          </a:p>
          <a:p>
            <a:endParaRPr lang="en-US" baseline="0" dirty="0"/>
          </a:p>
          <a:p>
            <a:r>
              <a:rPr lang="en-US" baseline="0" dirty="0"/>
              <a:t>We’ll need to do that again.  Now it’s actually easier.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We need to write an equation.  We used to write a maximum.  We don’t need to do that anymore.  But we still need to consider all possible outcomes. </a:t>
            </a:r>
            <a:endParaRPr lang="en-US" dirty="0"/>
          </a:p>
          <a:p>
            <a:r>
              <a:rPr lang="en-US" baseline="0" dirty="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67</a:t>
            </a:fld>
            <a:endParaRPr lang="en-US"/>
          </a:p>
        </p:txBody>
      </p:sp>
    </p:spTree>
    <p:extLst>
      <p:ext uri="{BB962C8B-B14F-4D97-AF65-F5344CB8AC3E}">
        <p14:creationId xmlns:p14="http://schemas.microsoft.com/office/powerpoint/2010/main" val="10389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a:t>
            </a:fld>
            <a:endParaRPr lang="en-US"/>
          </a:p>
        </p:txBody>
      </p:sp>
    </p:spTree>
    <p:extLst>
      <p:ext uri="{BB962C8B-B14F-4D97-AF65-F5344CB8AC3E}">
        <p14:creationId xmlns:p14="http://schemas.microsoft.com/office/powerpoint/2010/main" val="3027067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an example of policy evaluation. How about this one?  It’s bad.  The agent can simulate it in its head and decide that it is bad.</a:t>
            </a:r>
          </a:p>
          <a:p>
            <a:endParaRPr lang="en-US" dirty="0"/>
          </a:p>
          <a:p>
            <a:r>
              <a:rPr lang="en-US" dirty="0"/>
              <a:t>This one</a:t>
            </a:r>
            <a:r>
              <a:rPr lang="en-US" baseline="0" dirty="0"/>
              <a:t> looks better.  The robot can think about it and decide that it’s better than the previous one. </a:t>
            </a:r>
          </a:p>
          <a:p>
            <a:endParaRPr lang="en-US" baseline="0" dirty="0"/>
          </a:p>
          <a:p>
            <a:r>
              <a:rPr lang="en-US" baseline="0" dirty="0"/>
              <a:t>If it’s got a choice then it will pick this policy.</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68</a:t>
            </a:fld>
            <a:endParaRPr lang="en-US"/>
          </a:p>
        </p:txBody>
      </p:sp>
    </p:spTree>
    <p:extLst>
      <p:ext uri="{BB962C8B-B14F-4D97-AF65-F5344CB8AC3E}">
        <p14:creationId xmlns:p14="http://schemas.microsoft.com/office/powerpoint/2010/main" val="11162626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how the values work</a:t>
            </a:r>
            <a:r>
              <a:rPr lang="en-US" baseline="0" dirty="0"/>
              <a:t> out. </a:t>
            </a:r>
          </a:p>
          <a:p>
            <a:endParaRPr lang="en-US" baseline="0" dirty="0"/>
          </a:p>
          <a:p>
            <a:r>
              <a:rPr lang="en-US" baseline="0" dirty="0"/>
              <a:t>The always go right one doesn’t work out so well in less you’re on the exit square.  But importantly, it has values.  So we can evaluate how good it is.</a:t>
            </a:r>
          </a:p>
          <a:p>
            <a:endParaRPr lang="en-US" baseline="0" dirty="0"/>
          </a:p>
          <a:p>
            <a:r>
              <a:rPr lang="en-US" baseline="0" dirty="0"/>
              <a:t>The second has better values.</a:t>
            </a:r>
          </a:p>
          <a:p>
            <a:endParaRPr lang="en-US" baseline="0" dirty="0"/>
          </a:p>
          <a:p>
            <a:r>
              <a:rPr lang="en-US" dirty="0"/>
              <a:t>The reason we want to evaluate policies, is</a:t>
            </a:r>
            <a:r>
              <a:rPr lang="en-US" baseline="0" dirty="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69</a:t>
            </a:fld>
            <a:endParaRPr lang="en-US"/>
          </a:p>
        </p:txBody>
      </p:sp>
    </p:spTree>
    <p:extLst>
      <p:ext uri="{BB962C8B-B14F-4D97-AF65-F5344CB8AC3E}">
        <p14:creationId xmlns:p14="http://schemas.microsoft.com/office/powerpoint/2010/main" val="3099256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One way is to look at it just like value iteration.</a:t>
            </a:r>
          </a:p>
          <a:p>
            <a:endParaRPr lang="en-US" dirty="0"/>
          </a:p>
          <a:p>
            <a:r>
              <a:rPr lang="en-US" dirty="0"/>
              <a:t>At V_0, give 0.</a:t>
            </a:r>
          </a:p>
          <a:p>
            <a:endParaRPr lang="en-US" dirty="0"/>
          </a:p>
          <a:p>
            <a:r>
              <a:rPr lang="en-US" dirty="0"/>
              <a:t>Then recursively,</a:t>
            </a:r>
            <a:r>
              <a:rPr lang="en-US" baseline="0" dirty="0"/>
              <a:t> compute it for iteratively higher k.</a:t>
            </a:r>
          </a:p>
          <a:p>
            <a:r>
              <a:rPr lang="en-US" baseline="0" dirty="0"/>
              <a:t>Imagine I have k+1 time steps left.</a:t>
            </a:r>
          </a:p>
          <a:p>
            <a:r>
              <a:rPr lang="en-US" baseline="0" dirty="0"/>
              <a:t>Take the action pi of S.  </a:t>
            </a:r>
          </a:p>
          <a:p>
            <a:r>
              <a:rPr lang="en-US" baseline="0" dirty="0"/>
              <a:t>Average over all possible states s’</a:t>
            </a:r>
          </a:p>
          <a:p>
            <a:r>
              <a:rPr lang="en-US" baseline="0" dirty="0"/>
              <a:t>Add the instantaneous reward R </a:t>
            </a:r>
          </a:p>
          <a:p>
            <a:r>
              <a:rPr lang="en-US" baseline="0" dirty="0"/>
              <a:t>plus the discounted future reward at the landing state s until the end of time.</a:t>
            </a:r>
          </a:p>
          <a:p>
            <a:endParaRPr lang="en-US" baseline="0" dirty="0"/>
          </a:p>
          <a:p>
            <a:r>
              <a:rPr lang="en-US" baseline="0" dirty="0"/>
              <a:t>This is more efficient than standard value iteration.  </a:t>
            </a:r>
          </a:p>
          <a:p>
            <a:r>
              <a:rPr lang="en-US" baseline="0" dirty="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a:p>
          <a:p>
            <a:r>
              <a:rPr lang="en-US" baseline="0" dirty="0"/>
              <a:t>This O(S^2) no longer has the A term. </a:t>
            </a:r>
          </a:p>
          <a:p>
            <a:endParaRPr lang="en-US" baseline="0" dirty="0"/>
          </a:p>
          <a:p>
            <a:r>
              <a:rPr lang="en-US" dirty="0"/>
              <a:t>Without</a:t>
            </a:r>
            <a:r>
              <a:rPr lang="en-US" baseline="0" dirty="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70</a:t>
            </a:fld>
            <a:endParaRPr lang="en-US"/>
          </a:p>
        </p:txBody>
      </p:sp>
    </p:spTree>
    <p:extLst>
      <p:ext uri="{BB962C8B-B14F-4D97-AF65-F5344CB8AC3E}">
        <p14:creationId xmlns:p14="http://schemas.microsoft.com/office/powerpoint/2010/main" val="3747306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so we just looked at the situation where</a:t>
            </a:r>
            <a:r>
              <a:rPr lang="en-US" baseline="0" dirty="0"/>
              <a:t> we are given a policy, and we need to assign values to it.</a:t>
            </a:r>
          </a:p>
          <a:p>
            <a:r>
              <a:rPr lang="en-US" baseline="0" dirty="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71</a:t>
            </a:fld>
            <a:endParaRPr lang="en-US"/>
          </a:p>
        </p:txBody>
      </p:sp>
    </p:spTree>
    <p:extLst>
      <p:ext uri="{BB962C8B-B14F-4D97-AF65-F5344CB8AC3E}">
        <p14:creationId xmlns:p14="http://schemas.microsoft.com/office/powerpoint/2010/main" val="10739089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Let’s</a:t>
            </a:r>
            <a:r>
              <a:rPr lang="en-US" baseline="0" dirty="0"/>
              <a:t> compute the actions to take given the values.</a:t>
            </a:r>
          </a:p>
          <a:p>
            <a:r>
              <a:rPr lang="en-US" baseline="0" dirty="0"/>
              <a:t>Someone gives us the optimal values.</a:t>
            </a:r>
          </a:p>
          <a:p>
            <a:r>
              <a:rPr lang="en-US" baseline="0" dirty="0"/>
              <a:t>How should I act? </a:t>
            </a:r>
          </a:p>
          <a:p>
            <a:r>
              <a:rPr lang="en-US" baseline="0" dirty="0"/>
              <a:t>Look at the interesting square on the ledge.</a:t>
            </a:r>
          </a:p>
          <a:p>
            <a:r>
              <a:rPr lang="en-US" baseline="0" dirty="0"/>
              <a:t>.89 </a:t>
            </a:r>
            <a:r>
              <a:rPr lang="mr-IN" baseline="0" dirty="0"/>
              <a:t>–</a:t>
            </a:r>
            <a:r>
              <a:rPr lang="en-US" baseline="0" dirty="0"/>
              <a:t> that’s not bad.  Should I choose to go North?  South?  It turns out that here we shouldn’t go north to the .98, but we shouldn’t head in that direction.  We should hit the wall and wait to move up by chance.  </a:t>
            </a:r>
          </a:p>
          <a:p>
            <a:r>
              <a:rPr lang="en-US" baseline="0" dirty="0"/>
              <a:t>The values let you figure out that the square to the north is better than you, but not how to get there.</a:t>
            </a:r>
          </a:p>
          <a:p>
            <a:r>
              <a:rPr lang="en-US" baseline="0" dirty="0"/>
              <a:t> So it’s not obvious how to act optimally given the values.</a:t>
            </a:r>
          </a:p>
          <a:p>
            <a:endParaRPr lang="en-US" baseline="0" dirty="0"/>
          </a:p>
          <a:p>
            <a:r>
              <a:rPr lang="en-US" baseline="0" dirty="0"/>
              <a:t>If you didn’t have the helpful arrows here, and you only had the optimal values, how would you figure out how to act.</a:t>
            </a:r>
          </a:p>
          <a:p>
            <a:r>
              <a:rPr lang="en-US" baseline="0" dirty="0"/>
              <a:t>The answer to that is you basically have to do </a:t>
            </a:r>
            <a:r>
              <a:rPr lang="en-US" baseline="0" dirty="0" err="1"/>
              <a:t>expectimax</a:t>
            </a:r>
            <a:r>
              <a:rPr lang="en-US" baseline="0" dirty="0"/>
              <a:t>. </a:t>
            </a:r>
          </a:p>
          <a:p>
            <a:r>
              <a:rPr lang="en-US" dirty="0"/>
              <a:t>You have to unroll this and see which was the action that gave rise to these values.</a:t>
            </a:r>
          </a:p>
          <a:p>
            <a:r>
              <a:rPr lang="en-US" dirty="0"/>
              <a:t>We</a:t>
            </a:r>
            <a:r>
              <a:rPr lang="en-US" baseline="0" dirty="0"/>
              <a:t> don’t have to do it very deeply.  We’ll see when we unroll it we’ll need to </a:t>
            </a:r>
            <a:r>
              <a:rPr lang="en-US" baseline="0" dirty="0" err="1"/>
              <a:t>recurse</a:t>
            </a:r>
            <a:r>
              <a:rPr lang="en-US" baseline="0" dirty="0"/>
              <a:t>, but we’ve already got those actions, so we only have to go one step deep.</a:t>
            </a:r>
          </a:p>
          <a:p>
            <a:endParaRPr lang="en-US" baseline="0" dirty="0"/>
          </a:p>
          <a:p>
            <a:r>
              <a:rPr lang="en-US" baseline="0" dirty="0"/>
              <a:t>[write equation on the board, initially omitting </a:t>
            </a:r>
            <a:r>
              <a:rPr lang="en-US" baseline="0" dirty="0" err="1"/>
              <a:t>argmax</a:t>
            </a:r>
            <a:r>
              <a:rPr lang="en-US" baseline="0" dirty="0"/>
              <a:t>]</a:t>
            </a:r>
          </a:p>
          <a:p>
            <a:r>
              <a:rPr lang="mr-IN" baseline="0" dirty="0"/>
              <a:t>…</a:t>
            </a:r>
            <a:endParaRPr lang="en-US" baseline="0" dirty="0"/>
          </a:p>
          <a:p>
            <a:r>
              <a:rPr lang="en-US" baseline="0" dirty="0"/>
              <a:t>The discounted future is given to us, since we have V*(s).</a:t>
            </a:r>
          </a:p>
          <a:p>
            <a:r>
              <a:rPr lang="en-US" baseline="0" dirty="0"/>
              <a:t>Notation over a is </a:t>
            </a:r>
            <a:r>
              <a:rPr lang="en-US" baseline="0" dirty="0" err="1"/>
              <a:t>arg</a:t>
            </a:r>
            <a:r>
              <a:rPr lang="en-US" baseline="0" dirty="0"/>
              <a:t> max.  Instead of giving me the maximum value, it gives me the action a that achieves the maximum.</a:t>
            </a:r>
          </a:p>
          <a:p>
            <a:endParaRPr lang="en-US" dirty="0"/>
          </a:p>
          <a:p>
            <a:r>
              <a:rPr lang="en-US" dirty="0"/>
              <a:t>This one step look ahead</a:t>
            </a:r>
            <a:r>
              <a:rPr lang="en-US" baseline="0" dirty="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72</a:t>
            </a:fld>
            <a:endParaRPr lang="en-US"/>
          </a:p>
        </p:txBody>
      </p:sp>
    </p:spTree>
    <p:extLst>
      <p:ext uri="{BB962C8B-B14F-4D97-AF65-F5344CB8AC3E}">
        <p14:creationId xmlns:p14="http://schemas.microsoft.com/office/powerpoint/2010/main" val="3995368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What about q-values?  This is less intuitive</a:t>
            </a:r>
            <a:r>
              <a:rPr lang="en-US" baseline="0" dirty="0"/>
              <a:t> to thing about than the regular values.</a:t>
            </a:r>
          </a:p>
          <a:p>
            <a:endParaRPr lang="en-US" baseline="0" dirty="0"/>
          </a:p>
          <a:p>
            <a:r>
              <a:rPr lang="en-US" baseline="0" dirty="0"/>
              <a:t>Let’s think about the state where we’re on the ledge again.  What action should we take now?  It’s trivial!</a:t>
            </a:r>
          </a:p>
          <a:p>
            <a:endParaRPr lang="en-US" baseline="0" dirty="0"/>
          </a:p>
          <a:p>
            <a:r>
              <a:rPr lang="en-US" baseline="0" dirty="0"/>
              <a:t>Essentially, they have already unrolled the state for you.</a:t>
            </a:r>
          </a:p>
          <a:p>
            <a:endParaRPr lang="en-US" baseline="0" dirty="0"/>
          </a:p>
          <a:p>
            <a:r>
              <a:rPr lang="en-US" baseline="0" dirty="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73</a:t>
            </a:fld>
            <a:endParaRPr lang="en-US"/>
          </a:p>
        </p:txBody>
      </p:sp>
    </p:spTree>
    <p:extLst>
      <p:ext uri="{BB962C8B-B14F-4D97-AF65-F5344CB8AC3E}">
        <p14:creationId xmlns:p14="http://schemas.microsoft.com/office/powerpoint/2010/main" val="1442098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Nex</a:t>
            </a:r>
            <a:r>
              <a:rPr lang="en-US" baseline="0" dirty="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74</a:t>
            </a:fld>
            <a:endParaRPr lang="en-US"/>
          </a:p>
        </p:txBody>
      </p:sp>
    </p:spTree>
    <p:extLst>
      <p:ext uri="{BB962C8B-B14F-4D97-AF65-F5344CB8AC3E}">
        <p14:creationId xmlns:p14="http://schemas.microsoft.com/office/powerpoint/2010/main" val="39253677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Demo steps through value iteration; snapshots of values shown on next slides.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75</a:t>
            </a:fld>
            <a:endParaRPr lang="en-US"/>
          </a:p>
        </p:txBody>
      </p:sp>
    </p:spTree>
    <p:extLst>
      <p:ext uri="{BB962C8B-B14F-4D97-AF65-F5344CB8AC3E}">
        <p14:creationId xmlns:p14="http://schemas.microsoft.com/office/powerpoint/2010/main" val="3356890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V0 we don’t have any values.</a:t>
            </a:r>
          </a:p>
          <a:p>
            <a:endParaRPr lang="en-US" dirty="0"/>
          </a:p>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76</a:t>
            </a:fld>
            <a:endParaRPr lang="en-US"/>
          </a:p>
        </p:txBody>
      </p:sp>
    </p:spTree>
    <p:extLst>
      <p:ext uri="{BB962C8B-B14F-4D97-AF65-F5344CB8AC3E}">
        <p14:creationId xmlns:p14="http://schemas.microsoft.com/office/powerpoint/2010/main" val="926104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77</a:t>
            </a:fld>
            <a:endParaRPr lang="en-US"/>
          </a:p>
        </p:txBody>
      </p:sp>
    </p:spTree>
    <p:extLst>
      <p:ext uri="{BB962C8B-B14F-4D97-AF65-F5344CB8AC3E}">
        <p14:creationId xmlns:p14="http://schemas.microsoft.com/office/powerpoint/2010/main" val="2771213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a:t>
            </a:fld>
            <a:endParaRPr lang="en-US"/>
          </a:p>
        </p:txBody>
      </p:sp>
    </p:spTree>
    <p:extLst>
      <p:ext uri="{BB962C8B-B14F-4D97-AF65-F5344CB8AC3E}">
        <p14:creationId xmlns:p14="http://schemas.microsoft.com/office/powerpoint/2010/main" val="377029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78</a:t>
            </a:fld>
            <a:endParaRPr lang="en-US"/>
          </a:p>
        </p:txBody>
      </p:sp>
    </p:spTree>
    <p:extLst>
      <p:ext uri="{BB962C8B-B14F-4D97-AF65-F5344CB8AC3E}">
        <p14:creationId xmlns:p14="http://schemas.microsoft.com/office/powerpoint/2010/main" val="3331119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79</a:t>
            </a:fld>
            <a:endParaRPr lang="en-US"/>
          </a:p>
        </p:txBody>
      </p:sp>
    </p:spTree>
    <p:extLst>
      <p:ext uri="{BB962C8B-B14F-4D97-AF65-F5344CB8AC3E}">
        <p14:creationId xmlns:p14="http://schemas.microsoft.com/office/powerpoint/2010/main" val="5739699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80</a:t>
            </a:fld>
            <a:endParaRPr lang="en-US"/>
          </a:p>
        </p:txBody>
      </p:sp>
    </p:spTree>
    <p:extLst>
      <p:ext uri="{BB962C8B-B14F-4D97-AF65-F5344CB8AC3E}">
        <p14:creationId xmlns:p14="http://schemas.microsoft.com/office/powerpoint/2010/main" val="34781217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81</a:t>
            </a:fld>
            <a:endParaRPr lang="en-US"/>
          </a:p>
        </p:txBody>
      </p:sp>
    </p:spTree>
    <p:extLst>
      <p:ext uri="{BB962C8B-B14F-4D97-AF65-F5344CB8AC3E}">
        <p14:creationId xmlns:p14="http://schemas.microsoft.com/office/powerpoint/2010/main" val="11666191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82</a:t>
            </a:fld>
            <a:endParaRPr lang="en-US"/>
          </a:p>
        </p:txBody>
      </p:sp>
    </p:spTree>
    <p:extLst>
      <p:ext uri="{BB962C8B-B14F-4D97-AF65-F5344CB8AC3E}">
        <p14:creationId xmlns:p14="http://schemas.microsoft.com/office/powerpoint/2010/main" val="2154596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83</a:t>
            </a:fld>
            <a:endParaRPr lang="en-US"/>
          </a:p>
        </p:txBody>
      </p:sp>
    </p:spTree>
    <p:extLst>
      <p:ext uri="{BB962C8B-B14F-4D97-AF65-F5344CB8AC3E}">
        <p14:creationId xmlns:p14="http://schemas.microsoft.com/office/powerpoint/2010/main" val="28590496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84</a:t>
            </a:fld>
            <a:endParaRPr lang="en-US"/>
          </a:p>
        </p:txBody>
      </p:sp>
    </p:spTree>
    <p:extLst>
      <p:ext uri="{BB962C8B-B14F-4D97-AF65-F5344CB8AC3E}">
        <p14:creationId xmlns:p14="http://schemas.microsoft.com/office/powerpoint/2010/main" val="29221918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85</a:t>
            </a:fld>
            <a:endParaRPr lang="en-US"/>
          </a:p>
        </p:txBody>
      </p:sp>
    </p:spTree>
    <p:extLst>
      <p:ext uri="{BB962C8B-B14F-4D97-AF65-F5344CB8AC3E}">
        <p14:creationId xmlns:p14="http://schemas.microsoft.com/office/powerpoint/2010/main" val="11178640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86</a:t>
            </a:fld>
            <a:endParaRPr lang="en-US"/>
          </a:p>
        </p:txBody>
      </p:sp>
    </p:spTree>
    <p:extLst>
      <p:ext uri="{BB962C8B-B14F-4D97-AF65-F5344CB8AC3E}">
        <p14:creationId xmlns:p14="http://schemas.microsoft.com/office/powerpoint/2010/main" val="83920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87</a:t>
            </a:fld>
            <a:endParaRPr lang="en-US"/>
          </a:p>
        </p:txBody>
      </p:sp>
    </p:spTree>
    <p:extLst>
      <p:ext uri="{BB962C8B-B14F-4D97-AF65-F5344CB8AC3E}">
        <p14:creationId xmlns:p14="http://schemas.microsoft.com/office/powerpoint/2010/main" val="2889464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a:t>
            </a:fld>
            <a:endParaRPr lang="en-US"/>
          </a:p>
        </p:txBody>
      </p:sp>
    </p:spTree>
    <p:extLst>
      <p:ext uri="{BB962C8B-B14F-4D97-AF65-F5344CB8AC3E}">
        <p14:creationId xmlns:p14="http://schemas.microsoft.com/office/powerpoint/2010/main" val="2707871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88</a:t>
            </a:fld>
            <a:endParaRPr lang="en-US"/>
          </a:p>
        </p:txBody>
      </p:sp>
    </p:spTree>
    <p:extLst>
      <p:ext uri="{BB962C8B-B14F-4D97-AF65-F5344CB8AC3E}">
        <p14:creationId xmlns:p14="http://schemas.microsoft.com/office/powerpoint/2010/main" val="23325308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89</a:t>
            </a:fld>
            <a:endParaRPr lang="en-US"/>
          </a:p>
        </p:txBody>
      </p:sp>
    </p:spTree>
    <p:extLst>
      <p:ext uri="{BB962C8B-B14F-4D97-AF65-F5344CB8AC3E}">
        <p14:creationId xmlns:p14="http://schemas.microsoft.com/office/powerpoint/2010/main" val="35827152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[Re-iterate the problems.]</a:t>
            </a:r>
          </a:p>
          <a:p>
            <a:r>
              <a:rPr lang="en-US" dirty="0"/>
              <a:t>So what can we do?</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90</a:t>
            </a:fld>
            <a:endParaRPr lang="en-US"/>
          </a:p>
        </p:txBody>
      </p:sp>
    </p:spTree>
    <p:extLst>
      <p:ext uri="{BB962C8B-B14F-4D97-AF65-F5344CB8AC3E}">
        <p14:creationId xmlns:p14="http://schemas.microsoft.com/office/powerpoint/2010/main" val="26172366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look at an alternate called policy evaluation.</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91</a:t>
            </a:fld>
            <a:endParaRPr lang="en-US"/>
          </a:p>
        </p:txBody>
      </p:sp>
    </p:spTree>
    <p:extLst>
      <p:ext uri="{BB962C8B-B14F-4D97-AF65-F5344CB8AC3E}">
        <p14:creationId xmlns:p14="http://schemas.microsoft.com/office/powerpoint/2010/main" val="24120442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If we wrote this out in equation, it would look like this.</a:t>
            </a:r>
          </a:p>
          <a:p>
            <a:r>
              <a:rPr lang="en-US" dirty="0"/>
              <a:t>Step 1</a:t>
            </a:r>
            <a:r>
              <a:rPr lang="en-US" baseline="0" dirty="0"/>
              <a:t> is evaluation.  I do this simplified update where I don’t max over the actions.  I only do the averaging on the chance nodes.  It’s fast, since I don’t consider all of the actions.  I do this until it convergences.</a:t>
            </a:r>
          </a:p>
          <a:p>
            <a:r>
              <a:rPr lang="en-US" baseline="0" dirty="0"/>
              <a:t>Step 2 is the improvement.  I do one layer of </a:t>
            </a:r>
            <a:r>
              <a:rPr lang="en-US" baseline="0" dirty="0" err="1"/>
              <a:t>expectimax</a:t>
            </a:r>
            <a:r>
              <a:rPr lang="en-US" baseline="0" dirty="0"/>
              <a:t>.  Our truncation function is the old policy.  That’s a bit weird right?  I’m pushing the old stuff one step into the future and thereby make progress.  </a:t>
            </a:r>
          </a:p>
          <a:p>
            <a:endParaRPr lang="en-US" baseline="0" dirty="0"/>
          </a:p>
          <a:p>
            <a:r>
              <a:rPr lang="en-US" baseline="0" dirty="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92</a:t>
            </a:fld>
            <a:endParaRPr lang="en-US"/>
          </a:p>
        </p:txBody>
      </p:sp>
    </p:spTree>
    <p:extLst>
      <p:ext uri="{BB962C8B-B14F-4D97-AF65-F5344CB8AC3E}">
        <p14:creationId xmlns:p14="http://schemas.microsoft.com/office/powerpoint/2010/main" val="4702334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let’s compare them.</a:t>
            </a:r>
            <a:r>
              <a:rPr lang="en-US" baseline="0" dirty="0"/>
              <a:t> They do the same thing.  </a:t>
            </a:r>
            <a:r>
              <a:rPr lang="en-US" dirty="0"/>
              <a:t>Both take in an MDP.</a:t>
            </a:r>
            <a:r>
              <a:rPr lang="en-US" baseline="0" dirty="0"/>
              <a:t>  They both output an optimal quality.   On the surface they both output optimal values.  Policy iteration explicitly outputs the optimal policy, value iteration does it implicitly. </a:t>
            </a:r>
          </a:p>
          <a:p>
            <a:endParaRPr lang="en-US" baseline="0" dirty="0"/>
          </a:p>
          <a:p>
            <a:r>
              <a:rPr lang="en-US" baseline="0" dirty="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93</a:t>
            </a:fld>
            <a:endParaRPr lang="en-US"/>
          </a:p>
        </p:txBody>
      </p:sp>
    </p:spTree>
    <p:extLst>
      <p:ext uri="{BB962C8B-B14F-4D97-AF65-F5344CB8AC3E}">
        <p14:creationId xmlns:p14="http://schemas.microsoft.com/office/powerpoint/2010/main" val="18396516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These are all Bellman equations turned into a one step</a:t>
            </a:r>
            <a:r>
              <a:rPr lang="en-US" baseline="0" dirty="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94</a:t>
            </a:fld>
            <a:endParaRPr lang="en-US"/>
          </a:p>
        </p:txBody>
      </p:sp>
    </p:spTree>
    <p:extLst>
      <p:ext uri="{BB962C8B-B14F-4D97-AF65-F5344CB8AC3E}">
        <p14:creationId xmlns:p14="http://schemas.microsoft.com/office/powerpoint/2010/main" val="2116608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a:t>
            </a:fld>
            <a:endParaRPr lang="en-US"/>
          </a:p>
        </p:txBody>
      </p:sp>
    </p:spTree>
    <p:extLst>
      <p:ext uri="{BB962C8B-B14F-4D97-AF65-F5344CB8AC3E}">
        <p14:creationId xmlns:p14="http://schemas.microsoft.com/office/powerpoint/2010/main" val="1210869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a:t>
            </a:fld>
            <a:endParaRPr lang="en-US"/>
          </a:p>
        </p:txBody>
      </p:sp>
    </p:spTree>
    <p:extLst>
      <p:ext uri="{BB962C8B-B14F-4D97-AF65-F5344CB8AC3E}">
        <p14:creationId xmlns:p14="http://schemas.microsoft.com/office/powerpoint/2010/main" val="2521910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a:t>
            </a:fld>
            <a:endParaRPr lang="en-US"/>
          </a:p>
        </p:txBody>
      </p:sp>
    </p:spTree>
    <p:extLst>
      <p:ext uri="{BB962C8B-B14F-4D97-AF65-F5344CB8AC3E}">
        <p14:creationId xmlns:p14="http://schemas.microsoft.com/office/powerpoint/2010/main" val="3973526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10/12/20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10/12/20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10/12/20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10/12/20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10/12/20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10/12/20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10/12/20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10/12/20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10/12/20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10/12/20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11.png"/><Relationship Id="rId7"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tiff"/><Relationship Id="rId5" Type="http://schemas.openxmlformats.org/officeDocument/2006/relationships/image" Target="../media/image7.jpeg"/><Relationship Id="rId4" Type="http://schemas.openxmlformats.org/officeDocument/2006/relationships/image" Target="../media/image12.tiff"/></Relationships>
</file>

<file path=ppt/slides/_rels/slide3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3.xml"/><Relationship Id="rId7" Type="http://schemas.openxmlformats.org/officeDocument/2006/relationships/image" Target="../media/image1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notesSlide" Target="../notesSlides/notesSlide20.xml"/><Relationship Id="rId10" Type="http://schemas.openxmlformats.org/officeDocument/2006/relationships/image" Target="../media/image19.png"/><Relationship Id="rId4" Type="http://schemas.openxmlformats.org/officeDocument/2006/relationships/slideLayout" Target="../slideLayouts/slideLayout2.xml"/><Relationship Id="rId9" Type="http://schemas.openxmlformats.org/officeDocument/2006/relationships/image" Target="../media/image18.png"/></Relationships>
</file>

<file path=ppt/slides/_rels/slide4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6.xml"/><Relationship Id="rId7" Type="http://schemas.openxmlformats.org/officeDocument/2006/relationships/image" Target="../media/image18.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7.png"/><Relationship Id="rId5" Type="http://schemas.openxmlformats.org/officeDocument/2006/relationships/notesSlide" Target="../notesSlides/notesSlide21.xml"/><Relationship Id="rId10" Type="http://schemas.openxmlformats.org/officeDocument/2006/relationships/image" Target="../media/image20.png"/><Relationship Id="rId4" Type="http://schemas.openxmlformats.org/officeDocument/2006/relationships/slideLayout" Target="../slideLayouts/slideLayout2.xml"/><Relationship Id="rId9" Type="http://schemas.openxmlformats.org/officeDocument/2006/relationships/image" Target="../media/image15.png"/></Relationships>
</file>

<file path=ppt/slides/_rels/slide4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tags" Target="../tags/tag9.xml"/><Relationship Id="rId7" Type="http://schemas.openxmlformats.org/officeDocument/2006/relationships/notesSlide" Target="../notesSlides/notesSlide22.xml"/><Relationship Id="rId12" Type="http://schemas.openxmlformats.org/officeDocument/2006/relationships/image" Target="../media/image25.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2.xml"/><Relationship Id="rId11" Type="http://schemas.openxmlformats.org/officeDocument/2006/relationships/image" Target="../media/image24.png"/><Relationship Id="rId5" Type="http://schemas.openxmlformats.org/officeDocument/2006/relationships/tags" Target="../tags/tag11.xml"/><Relationship Id="rId10" Type="http://schemas.openxmlformats.org/officeDocument/2006/relationships/image" Target="../media/image23.png"/><Relationship Id="rId4" Type="http://schemas.openxmlformats.org/officeDocument/2006/relationships/tags" Target="../tags/tag10.xml"/><Relationship Id="rId9"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tiff"/><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tiff"/><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15.xml"/><Relationship Id="rId7" Type="http://schemas.openxmlformats.org/officeDocument/2006/relationships/image" Target="../media/image3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2.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28.xml"/><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18" Type="http://schemas.openxmlformats.org/officeDocument/2006/relationships/image" Target="../media/image39.png"/><Relationship Id="rId26" Type="http://schemas.openxmlformats.org/officeDocument/2006/relationships/image" Target="../media/image50.png"/><Relationship Id="rId3" Type="http://schemas.openxmlformats.org/officeDocument/2006/relationships/tags" Target="../tags/tag19.xml"/><Relationship Id="rId21" Type="http://schemas.openxmlformats.org/officeDocument/2006/relationships/image" Target="../media/image42.png"/><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notesSlide" Target="../notesSlides/notesSlide29.xml"/><Relationship Id="rId25" Type="http://schemas.openxmlformats.org/officeDocument/2006/relationships/image" Target="../media/image45.png"/><Relationship Id="rId2" Type="http://schemas.openxmlformats.org/officeDocument/2006/relationships/tags" Target="../tags/tag18.xml"/><Relationship Id="rId16" Type="http://schemas.openxmlformats.org/officeDocument/2006/relationships/slideLayout" Target="../slideLayouts/slideLayout2.xml"/><Relationship Id="rId20" Type="http://schemas.openxmlformats.org/officeDocument/2006/relationships/image" Target="../media/image41.png"/><Relationship Id="rId29" Type="http://schemas.openxmlformats.org/officeDocument/2006/relationships/image" Target="../media/image52.png"/><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24" Type="http://schemas.openxmlformats.org/officeDocument/2006/relationships/image" Target="../media/image46.png"/><Relationship Id="rId5" Type="http://schemas.openxmlformats.org/officeDocument/2006/relationships/tags" Target="../tags/tag21.xml"/><Relationship Id="rId15" Type="http://schemas.openxmlformats.org/officeDocument/2006/relationships/tags" Target="../tags/tag31.xml"/><Relationship Id="rId23" Type="http://schemas.openxmlformats.org/officeDocument/2006/relationships/image" Target="../media/image44.png"/><Relationship Id="rId28" Type="http://schemas.openxmlformats.org/officeDocument/2006/relationships/image" Target="../media/image51.png"/><Relationship Id="rId10" Type="http://schemas.openxmlformats.org/officeDocument/2006/relationships/tags" Target="../tags/tag26.xml"/><Relationship Id="rId19" Type="http://schemas.openxmlformats.org/officeDocument/2006/relationships/image" Target="../media/image40.png"/><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image" Target="../media/image49.png"/><Relationship Id="rId27" Type="http://schemas.openxmlformats.org/officeDocument/2006/relationships/image" Target="../media/image47.png"/><Relationship Id="rId30"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tags" Target="../tags/tag35.xml"/><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32.xml"/><Relationship Id="rId11" Type="http://schemas.openxmlformats.org/officeDocument/2006/relationships/image" Target="../media/image60.png"/><Relationship Id="rId5" Type="http://schemas.openxmlformats.org/officeDocument/2006/relationships/slideLayout" Target="../slideLayouts/slideLayout2.xml"/><Relationship Id="rId10" Type="http://schemas.openxmlformats.org/officeDocument/2006/relationships/image" Target="../media/image59.png"/><Relationship Id="rId4" Type="http://schemas.openxmlformats.org/officeDocument/2006/relationships/tags" Target="../tags/tag36.xml"/><Relationship Id="rId9" Type="http://schemas.openxmlformats.org/officeDocument/2006/relationships/image" Target="../media/image58.png"/><Relationship Id="rId1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tags" Target="../tags/tag39.xml"/><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33.xml"/><Relationship Id="rId11" Type="http://schemas.openxmlformats.org/officeDocument/2006/relationships/image" Target="../media/image60.png"/><Relationship Id="rId5" Type="http://schemas.openxmlformats.org/officeDocument/2006/relationships/slideLayout" Target="../slideLayouts/slideLayout2.xml"/><Relationship Id="rId10" Type="http://schemas.openxmlformats.org/officeDocument/2006/relationships/image" Target="../media/image59.png"/><Relationship Id="rId4" Type="http://schemas.openxmlformats.org/officeDocument/2006/relationships/tags" Target="../tags/tag40.xml"/><Relationship Id="rId9" Type="http://schemas.openxmlformats.org/officeDocument/2006/relationships/image" Target="../media/image58.png"/><Relationship Id="rId1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notesSlide" Target="../notesSlides/notesSlide34.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45.xml"/><Relationship Id="rId7" Type="http://schemas.openxmlformats.org/officeDocument/2006/relationships/image" Target="../media/image68.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67.png"/><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notesSlide" Target="../notesSlides/notesSlide42.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1.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notesSlide" Target="../notesSlides/notesSlide44.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1.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notesSlide" Target="../notesSlides/notesSlide45.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5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notesSlide" Target="../notesSlides/notesSlide6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Markov Decision Processes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DDF13A72-0423-7D49-904D-A94A6C467960}"/>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A4CCD99F-D897-1243-82F0-9B24567C8B8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2237A3EC-89FE-7F40-B531-3F6FB7EAF144}"/>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905F2BDA-CCB5-6E4A-9B88-C3C8DBE3702F}"/>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B23A0C64-C523-ED45-8140-3907F02B05A1}"/>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E673C0C-F7C4-C649-8EA6-B6C844D09F5D}"/>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636FD7C-CBE5-6A4B-BE0C-5DC6CA9303D2}"/>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7968675-ACCF-2545-815B-BAA25F2D54B8}"/>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636179FD-7B98-5D4D-8C6E-2354E263109E}"/>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3A566E2-C4A0-5E43-AE47-0BD96B6D2BE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2B6D49F-B5B2-2A41-8E56-E13C1CF18B9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DA490F-3124-4B4B-AEB3-2379C273F46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98BCC2-F3F6-7646-9C17-1A38B294BF0F}"/>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5E912C-B52B-9349-A4A6-8FAAF97C7ED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D6A9504-6266-B34A-9FF3-C953E45887AB}"/>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B4D071E8-4BF2-B34D-9A55-5E1405701D88}"/>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F51D6254-0F0E-784C-BF68-8CF4F57B16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B06FFBE8-291A-9347-B87E-6D94DD3293D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F25034D6-7C19-F34F-A312-4692954A7760}"/>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5E0284F0-52E0-3144-A2C7-CE9C227CDFD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B2BE1B46-56C6-0C4F-BA80-F7F50E1CB39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481DE7BA-50E0-6140-BA5D-2E624C552125}"/>
              </a:ext>
            </a:extLst>
          </p:cNvPr>
          <p:cNvPicPr>
            <a:picLocks noChangeAspect="1"/>
          </p:cNvPicPr>
          <p:nvPr/>
        </p:nvPicPr>
        <p:blipFill>
          <a:blip r:embed="rId7"/>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3087434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772021F0-44E1-DC41-8E55-D5E74B961D73}"/>
              </a:ext>
            </a:extLst>
          </p:cNvPr>
          <p:cNvSpPr/>
          <p:nvPr/>
        </p:nvSpPr>
        <p:spPr>
          <a:xfrm>
            <a:off x="4833445" y="4628255"/>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1B03DB0-1F3F-2D42-B44B-4284F8F895D0}"/>
              </a:ext>
            </a:extLst>
          </p:cNvPr>
          <p:cNvSpPr/>
          <p:nvPr/>
        </p:nvSpPr>
        <p:spPr>
          <a:xfrm>
            <a:off x="1876061" y="2150552"/>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grpSp>
        <p:nvGrpSpPr>
          <p:cNvPr id="41" name="Group 40">
            <a:extLst>
              <a:ext uri="{FF2B5EF4-FFF2-40B4-BE49-F238E27FC236}">
                <a16:creationId xmlns:a16="http://schemas.microsoft.com/office/drawing/2014/main" id="{A9E7B549-ECB5-F240-A287-3C3E68E85665}"/>
              </a:ext>
            </a:extLst>
          </p:cNvPr>
          <p:cNvGrpSpPr/>
          <p:nvPr/>
        </p:nvGrpSpPr>
        <p:grpSpPr>
          <a:xfrm>
            <a:off x="6253247" y="2151925"/>
            <a:ext cx="5100553" cy="3808909"/>
            <a:chOff x="6253247" y="2151925"/>
            <a:chExt cx="5100553" cy="3808909"/>
          </a:xfrm>
        </p:grpSpPr>
        <p:pic>
          <p:nvPicPr>
            <p:cNvPr id="42" name="Picture 2" descr="Starfield Dark – stylish, high-quality wallpaper with fast delivery –  Photowall">
              <a:extLst>
                <a:ext uri="{FF2B5EF4-FFF2-40B4-BE49-F238E27FC236}">
                  <a16:creationId xmlns:a16="http://schemas.microsoft.com/office/drawing/2014/main" id="{534E8751-9486-A642-9619-5BA511706B8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F58A4E6C-ED00-8043-9922-1ADD7E53D408}"/>
                </a:ext>
              </a:extLst>
            </p:cNvPr>
            <p:cNvGrpSpPr/>
            <p:nvPr/>
          </p:nvGrpSpPr>
          <p:grpSpPr>
            <a:xfrm>
              <a:off x="6253247" y="2160077"/>
              <a:ext cx="5067674" cy="3800757"/>
              <a:chOff x="6456556" y="2714547"/>
              <a:chExt cx="3657600" cy="2743201"/>
            </a:xfrm>
            <a:solidFill>
              <a:schemeClr val="tx1"/>
            </a:solidFill>
          </p:grpSpPr>
          <p:sp>
            <p:nvSpPr>
              <p:cNvPr id="50" name="Rectangle 49">
                <a:extLst>
                  <a:ext uri="{FF2B5EF4-FFF2-40B4-BE49-F238E27FC236}">
                    <a16:creationId xmlns:a16="http://schemas.microsoft.com/office/drawing/2014/main" id="{294B7C77-0E3E-894B-BA62-359BB16BE4E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1" name="Rectangle 50">
                <a:extLst>
                  <a:ext uri="{FF2B5EF4-FFF2-40B4-BE49-F238E27FC236}">
                    <a16:creationId xmlns:a16="http://schemas.microsoft.com/office/drawing/2014/main" id="{710007E0-2DE0-774E-BF55-05AD2B4CED08}"/>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318911EA-B43C-9441-8CAF-D01D027427D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3817734-A3EB-724C-B647-D379D9F3708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27A9D74-91E2-E041-8715-7DCECC4CC47E}"/>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7DDF455-4128-B14A-8FE8-7A5E92FE9A53}"/>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9F63195-870E-FE43-8775-AEFB81FE96E2}"/>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94A851C-4426-9D4A-81F2-964EFD38F8E8}"/>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58F91A2-E879-9D4D-B771-17C9A832DF61}"/>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B54E28C-AC38-BE47-A34A-CE968856897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AB3F7E21-A10C-6F47-9363-E03E0203AE8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742C85D-5162-BC45-AF5F-EA4110D665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a:extLst>
                <a:ext uri="{FF2B5EF4-FFF2-40B4-BE49-F238E27FC236}">
                  <a16:creationId xmlns:a16="http://schemas.microsoft.com/office/drawing/2014/main" id="{9DD517D2-A587-A34E-B939-06C8F4E2AD79}"/>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5" name="Rectangle 44">
              <a:extLst>
                <a:ext uri="{FF2B5EF4-FFF2-40B4-BE49-F238E27FC236}">
                  <a16:creationId xmlns:a16="http://schemas.microsoft.com/office/drawing/2014/main" id="{E504C8D2-2909-6A47-867F-C166BBD6B179}"/>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D67A7FEE-58F7-C94B-A1C0-6E85AACD89DD}"/>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7" name="Rectangle 46">
              <a:extLst>
                <a:ext uri="{FF2B5EF4-FFF2-40B4-BE49-F238E27FC236}">
                  <a16:creationId xmlns:a16="http://schemas.microsoft.com/office/drawing/2014/main" id="{DC8F2D92-D130-8847-B7A9-A7069EF46CD7}"/>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8" name="Picture 47">
              <a:extLst>
                <a:ext uri="{FF2B5EF4-FFF2-40B4-BE49-F238E27FC236}">
                  <a16:creationId xmlns:a16="http://schemas.microsoft.com/office/drawing/2014/main" id="{54FB772A-B959-5541-9716-434912E317AE}"/>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9" name="Rectangle 48">
              <a:extLst>
                <a:ext uri="{FF2B5EF4-FFF2-40B4-BE49-F238E27FC236}">
                  <a16:creationId xmlns:a16="http://schemas.microsoft.com/office/drawing/2014/main" id="{B05A6A0E-0A03-384A-99B5-91AAE396C3BC}"/>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2" name="Picture 61">
            <a:extLst>
              <a:ext uri="{FF2B5EF4-FFF2-40B4-BE49-F238E27FC236}">
                <a16:creationId xmlns:a16="http://schemas.microsoft.com/office/drawing/2014/main" id="{CBBCFA3F-6ACD-404C-8CDF-6BB1F78CAE35}"/>
              </a:ext>
            </a:extLst>
          </p:cNvPr>
          <p:cNvPicPr>
            <a:picLocks noChangeAspect="1"/>
          </p:cNvPicPr>
          <p:nvPr/>
        </p:nvPicPr>
        <p:blipFill>
          <a:blip r:embed="rId7"/>
          <a:stretch>
            <a:fillRect/>
          </a:stretch>
        </p:blipFill>
        <p:spPr>
          <a:xfrm rot="5400000">
            <a:off x="7646113" y="4693914"/>
            <a:ext cx="1043985" cy="1241006"/>
          </a:xfrm>
          <a:prstGeom prst="rect">
            <a:avLst/>
          </a:prstGeom>
        </p:spPr>
      </p:pic>
    </p:spTree>
    <p:extLst>
      <p:ext uri="{BB962C8B-B14F-4D97-AF65-F5344CB8AC3E}">
        <p14:creationId xmlns:p14="http://schemas.microsoft.com/office/powerpoint/2010/main" val="329452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Oval 66">
            <a:extLst>
              <a:ext uri="{FF2B5EF4-FFF2-40B4-BE49-F238E27FC236}">
                <a16:creationId xmlns:a16="http://schemas.microsoft.com/office/drawing/2014/main" id="{BCFF0BF6-952B-2C49-818D-831917E936A3}"/>
              </a:ext>
            </a:extLst>
          </p:cNvPr>
          <p:cNvSpPr/>
          <p:nvPr/>
        </p:nvSpPr>
        <p:spPr>
          <a:xfrm>
            <a:off x="4833445" y="4628255"/>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125D429-987A-1247-8C66-3C5F6D35F65D}"/>
              </a:ext>
            </a:extLst>
          </p:cNvPr>
          <p:cNvSpPr/>
          <p:nvPr/>
        </p:nvSpPr>
        <p:spPr>
          <a:xfrm>
            <a:off x="2347097" y="2160077"/>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grpSp>
        <p:nvGrpSpPr>
          <p:cNvPr id="44" name="Group 43">
            <a:extLst>
              <a:ext uri="{FF2B5EF4-FFF2-40B4-BE49-F238E27FC236}">
                <a16:creationId xmlns:a16="http://schemas.microsoft.com/office/drawing/2014/main" id="{D1C1C937-8F7C-6F4F-82B0-0C18EB8BA79D}"/>
              </a:ext>
            </a:extLst>
          </p:cNvPr>
          <p:cNvGrpSpPr/>
          <p:nvPr/>
        </p:nvGrpSpPr>
        <p:grpSpPr>
          <a:xfrm>
            <a:off x="6253247" y="2151925"/>
            <a:ext cx="5100553" cy="3808909"/>
            <a:chOff x="6253247" y="2151925"/>
            <a:chExt cx="5100553" cy="3808909"/>
          </a:xfrm>
        </p:grpSpPr>
        <p:pic>
          <p:nvPicPr>
            <p:cNvPr id="45" name="Picture 2" descr="Starfield Dark – stylish, high-quality wallpaper with fast delivery –  Photowall">
              <a:extLst>
                <a:ext uri="{FF2B5EF4-FFF2-40B4-BE49-F238E27FC236}">
                  <a16:creationId xmlns:a16="http://schemas.microsoft.com/office/drawing/2014/main" id="{23BFDC0A-0A0E-D145-BCF2-EAEA8B9398C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F780C1E-BD8F-DD44-A3B7-5A3EEB8B2C6E}"/>
                </a:ext>
              </a:extLst>
            </p:cNvPr>
            <p:cNvGrpSpPr/>
            <p:nvPr/>
          </p:nvGrpSpPr>
          <p:grpSpPr>
            <a:xfrm>
              <a:off x="6253247" y="2160077"/>
              <a:ext cx="5067674" cy="3800757"/>
              <a:chOff x="6456556" y="2714547"/>
              <a:chExt cx="3657600" cy="2743201"/>
            </a:xfrm>
            <a:solidFill>
              <a:schemeClr val="tx1"/>
            </a:solidFill>
          </p:grpSpPr>
          <p:sp>
            <p:nvSpPr>
              <p:cNvPr id="53" name="Rectangle 52">
                <a:extLst>
                  <a:ext uri="{FF2B5EF4-FFF2-40B4-BE49-F238E27FC236}">
                    <a16:creationId xmlns:a16="http://schemas.microsoft.com/office/drawing/2014/main" id="{1FEFF9BE-D992-C449-85CD-A6E092213608}"/>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4" name="Rectangle 53">
                <a:extLst>
                  <a:ext uri="{FF2B5EF4-FFF2-40B4-BE49-F238E27FC236}">
                    <a16:creationId xmlns:a16="http://schemas.microsoft.com/office/drawing/2014/main" id="{8B4CFD80-915A-7947-8FDA-137CF5AED0AF}"/>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6359B4F2-ABA7-2243-A642-D0910F4E608F}"/>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1D8264F4-CF05-4241-95A7-A028E079A8B0}"/>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F67E4D-6ADC-7742-870B-274586B9256C}"/>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6DC1EA-6293-244C-84CC-CBF7E199EB6D}"/>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3EDAF56-5A33-5B4D-BB89-9E93F276C4AD}"/>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18CA882-DC70-D442-8D55-5744CEF16F7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2A48333-C9E5-1B4D-AD3D-E3EEC121C4F5}"/>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C17A135-FEE2-AE40-BEBC-338BB270434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CFBED7D-DF0E-204F-A46D-BE68AD87BA5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C7D6165-5ABB-964C-AB85-10E74C2A0B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7" name="Picture 46">
              <a:extLst>
                <a:ext uri="{FF2B5EF4-FFF2-40B4-BE49-F238E27FC236}">
                  <a16:creationId xmlns:a16="http://schemas.microsoft.com/office/drawing/2014/main" id="{4C6EB780-5CE9-3148-86C3-2F378F67E4CD}"/>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8" name="Rectangle 47">
              <a:extLst>
                <a:ext uri="{FF2B5EF4-FFF2-40B4-BE49-F238E27FC236}">
                  <a16:creationId xmlns:a16="http://schemas.microsoft.com/office/drawing/2014/main" id="{0824F843-5537-9744-91DB-7B2164692CC7}"/>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9" name="Picture 48">
              <a:extLst>
                <a:ext uri="{FF2B5EF4-FFF2-40B4-BE49-F238E27FC236}">
                  <a16:creationId xmlns:a16="http://schemas.microsoft.com/office/drawing/2014/main" id="{8DC0C323-57ED-DA47-A7E4-B8DB77FA3987}"/>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0" name="Rectangle 49">
              <a:extLst>
                <a:ext uri="{FF2B5EF4-FFF2-40B4-BE49-F238E27FC236}">
                  <a16:creationId xmlns:a16="http://schemas.microsoft.com/office/drawing/2014/main" id="{5BA4E7B3-5208-3F41-A8FE-5697309FE8F3}"/>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C7D45054-DC44-8945-8EB5-4E644CAE88F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2" name="Rectangle 51">
              <a:extLst>
                <a:ext uri="{FF2B5EF4-FFF2-40B4-BE49-F238E27FC236}">
                  <a16:creationId xmlns:a16="http://schemas.microsoft.com/office/drawing/2014/main" id="{05918A3F-BECC-E046-A5BD-11DA6E9F778B}"/>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6" name="Picture 65">
            <a:extLst>
              <a:ext uri="{FF2B5EF4-FFF2-40B4-BE49-F238E27FC236}">
                <a16:creationId xmlns:a16="http://schemas.microsoft.com/office/drawing/2014/main" id="{E209B0BB-690D-DA40-A225-DE4A75FFCA17}"/>
              </a:ext>
            </a:extLst>
          </p:cNvPr>
          <p:cNvPicPr>
            <a:picLocks noChangeAspect="1"/>
          </p:cNvPicPr>
          <p:nvPr/>
        </p:nvPicPr>
        <p:blipFill>
          <a:blip r:embed="rId7"/>
          <a:stretch>
            <a:fillRect/>
          </a:stretch>
        </p:blipFill>
        <p:spPr>
          <a:xfrm rot="5400000">
            <a:off x="8893988" y="4709557"/>
            <a:ext cx="1043985" cy="1241006"/>
          </a:xfrm>
          <a:prstGeom prst="rect">
            <a:avLst/>
          </a:prstGeom>
        </p:spPr>
      </p:pic>
    </p:spTree>
    <p:extLst>
      <p:ext uri="{BB962C8B-B14F-4D97-AF65-F5344CB8AC3E}">
        <p14:creationId xmlns:p14="http://schemas.microsoft.com/office/powerpoint/2010/main" val="3151786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725551B6-D13E-A44B-83C7-4BBF08DAC53C}"/>
              </a:ext>
            </a:extLst>
          </p:cNvPr>
          <p:cNvSpPr/>
          <p:nvPr/>
        </p:nvSpPr>
        <p:spPr>
          <a:xfrm>
            <a:off x="4604660" y="438016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CF60478-9FF0-6A4F-89D9-8544C8177709}"/>
              </a:ext>
            </a:extLst>
          </p:cNvPr>
          <p:cNvSpPr/>
          <p:nvPr/>
        </p:nvSpPr>
        <p:spPr>
          <a:xfrm>
            <a:off x="2823394"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grpSp>
        <p:nvGrpSpPr>
          <p:cNvPr id="45" name="Group 44">
            <a:extLst>
              <a:ext uri="{FF2B5EF4-FFF2-40B4-BE49-F238E27FC236}">
                <a16:creationId xmlns:a16="http://schemas.microsoft.com/office/drawing/2014/main" id="{AF192859-5BEE-CD44-8F62-8C26658EECB3}"/>
              </a:ext>
            </a:extLst>
          </p:cNvPr>
          <p:cNvGrpSpPr/>
          <p:nvPr/>
        </p:nvGrpSpPr>
        <p:grpSpPr>
          <a:xfrm>
            <a:off x="6253247" y="2151925"/>
            <a:ext cx="5100553" cy="3808909"/>
            <a:chOff x="6253247" y="2151925"/>
            <a:chExt cx="5100553" cy="3808909"/>
          </a:xfrm>
        </p:grpSpPr>
        <p:pic>
          <p:nvPicPr>
            <p:cNvPr id="46" name="Picture 2" descr="Starfield Dark – stylish, high-quality wallpaper with fast delivery –  Photowall">
              <a:extLst>
                <a:ext uri="{FF2B5EF4-FFF2-40B4-BE49-F238E27FC236}">
                  <a16:creationId xmlns:a16="http://schemas.microsoft.com/office/drawing/2014/main" id="{303C05D7-CE6A-3144-BD41-C77A355D150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353EE8BA-A5E8-EC45-B95D-45E329A4B383}"/>
                </a:ext>
              </a:extLst>
            </p:cNvPr>
            <p:cNvGrpSpPr/>
            <p:nvPr/>
          </p:nvGrpSpPr>
          <p:grpSpPr>
            <a:xfrm>
              <a:off x="6253247" y="2160077"/>
              <a:ext cx="5067674" cy="3800757"/>
              <a:chOff x="6456556" y="2714547"/>
              <a:chExt cx="3657600" cy="2743201"/>
            </a:xfrm>
            <a:solidFill>
              <a:schemeClr val="tx1"/>
            </a:solidFill>
          </p:grpSpPr>
          <p:sp>
            <p:nvSpPr>
              <p:cNvPr id="54" name="Rectangle 53">
                <a:extLst>
                  <a:ext uri="{FF2B5EF4-FFF2-40B4-BE49-F238E27FC236}">
                    <a16:creationId xmlns:a16="http://schemas.microsoft.com/office/drawing/2014/main" id="{6A9B4FC7-6663-EE44-ADAC-339B9ED7D8F0}"/>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5" name="Rectangle 54">
                <a:extLst>
                  <a:ext uri="{FF2B5EF4-FFF2-40B4-BE49-F238E27FC236}">
                    <a16:creationId xmlns:a16="http://schemas.microsoft.com/office/drawing/2014/main" id="{586B0D79-56C1-E342-A391-758D44DAF820}"/>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2E2271C-DDAA-3346-B2B8-DC658DEE709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4DFB5C68-F0D7-3449-B46F-FB75743880FA}"/>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AFC6F35-FAB1-2F48-8230-953A9F0B1B20}"/>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47602EA0-F865-3943-AE30-0AFCB266575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DB8B3DC-1A7F-0F4B-AABB-1DB470A862A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FD57781-DE75-E140-92C3-EFAB8B47CE5C}"/>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3D947B7-696D-6342-B2B1-570403CAF1B7}"/>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A21879-8F61-E14D-8626-AE3851949BED}"/>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555FC9B-3E9E-3646-9910-73EF5867C3CB}"/>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C36C6BCC-D675-7047-88B2-179E3D483A1D}"/>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8" name="Picture 47">
              <a:extLst>
                <a:ext uri="{FF2B5EF4-FFF2-40B4-BE49-F238E27FC236}">
                  <a16:creationId xmlns:a16="http://schemas.microsoft.com/office/drawing/2014/main" id="{3F383D9C-059B-8D44-A30A-96A9634F3C6E}"/>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9" name="Rectangle 48">
              <a:extLst>
                <a:ext uri="{FF2B5EF4-FFF2-40B4-BE49-F238E27FC236}">
                  <a16:creationId xmlns:a16="http://schemas.microsoft.com/office/drawing/2014/main" id="{7E0BC3EA-AC64-794B-8336-E4E3EBFA87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0" name="Picture 49">
              <a:extLst>
                <a:ext uri="{FF2B5EF4-FFF2-40B4-BE49-F238E27FC236}">
                  <a16:creationId xmlns:a16="http://schemas.microsoft.com/office/drawing/2014/main" id="{E7724939-DDAD-B64D-9212-DFDB75109035}"/>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1" name="Rectangle 50">
              <a:extLst>
                <a:ext uri="{FF2B5EF4-FFF2-40B4-BE49-F238E27FC236}">
                  <a16:creationId xmlns:a16="http://schemas.microsoft.com/office/drawing/2014/main" id="{8FB18E6D-2047-B743-B72C-2F5780E3786C}"/>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2" name="Picture 51">
              <a:extLst>
                <a:ext uri="{FF2B5EF4-FFF2-40B4-BE49-F238E27FC236}">
                  <a16:creationId xmlns:a16="http://schemas.microsoft.com/office/drawing/2014/main" id="{CFD1319B-767F-4C4A-A91E-2351E43021B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3" name="Rectangle 52">
              <a:extLst>
                <a:ext uri="{FF2B5EF4-FFF2-40B4-BE49-F238E27FC236}">
                  <a16:creationId xmlns:a16="http://schemas.microsoft.com/office/drawing/2014/main" id="{014B1DAC-FDDF-D240-BEA8-9369D6A48B1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7" name="Picture 66">
            <a:extLst>
              <a:ext uri="{FF2B5EF4-FFF2-40B4-BE49-F238E27FC236}">
                <a16:creationId xmlns:a16="http://schemas.microsoft.com/office/drawing/2014/main" id="{A774DB68-9A30-4949-A036-F398ABF8ACA1}"/>
              </a:ext>
            </a:extLst>
          </p:cNvPr>
          <p:cNvPicPr>
            <a:picLocks noChangeAspect="1"/>
          </p:cNvPicPr>
          <p:nvPr/>
        </p:nvPicPr>
        <p:blipFill>
          <a:blip r:embed="rId7"/>
          <a:stretch>
            <a:fillRect/>
          </a:stretch>
        </p:blipFill>
        <p:spPr>
          <a:xfrm>
            <a:off x="8981466" y="3382061"/>
            <a:ext cx="1043985" cy="1241006"/>
          </a:xfrm>
          <a:prstGeom prst="rect">
            <a:avLst/>
          </a:prstGeom>
        </p:spPr>
      </p:pic>
    </p:spTree>
    <p:extLst>
      <p:ext uri="{BB962C8B-B14F-4D97-AF65-F5344CB8AC3E}">
        <p14:creationId xmlns:p14="http://schemas.microsoft.com/office/powerpoint/2010/main" val="4292506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A562C067-79F4-C843-A2F5-02226B3045DE}"/>
              </a:ext>
            </a:extLst>
          </p:cNvPr>
          <p:cNvSpPr/>
          <p:nvPr/>
        </p:nvSpPr>
        <p:spPr>
          <a:xfrm>
            <a:off x="351871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30334CA-4124-164E-B406-E01DC4516608}"/>
              </a:ext>
            </a:extLst>
          </p:cNvPr>
          <p:cNvSpPr/>
          <p:nvPr/>
        </p:nvSpPr>
        <p:spPr>
          <a:xfrm>
            <a:off x="4604660" y="438016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0.1</a:t>
            </a:r>
            <a:endParaRPr lang="en-US" dirty="0"/>
          </a:p>
        </p:txBody>
      </p:sp>
      <p:grpSp>
        <p:nvGrpSpPr>
          <p:cNvPr id="46" name="Group 45">
            <a:extLst>
              <a:ext uri="{FF2B5EF4-FFF2-40B4-BE49-F238E27FC236}">
                <a16:creationId xmlns:a16="http://schemas.microsoft.com/office/drawing/2014/main" id="{D4C5EB0F-84B8-E941-B19E-018A23000C10}"/>
              </a:ext>
            </a:extLst>
          </p:cNvPr>
          <p:cNvGrpSpPr/>
          <p:nvPr/>
        </p:nvGrpSpPr>
        <p:grpSpPr>
          <a:xfrm>
            <a:off x="6253247" y="2151925"/>
            <a:ext cx="5100553" cy="3808909"/>
            <a:chOff x="6253247" y="2151925"/>
            <a:chExt cx="5100553" cy="3808909"/>
          </a:xfrm>
        </p:grpSpPr>
        <p:pic>
          <p:nvPicPr>
            <p:cNvPr id="47" name="Picture 2" descr="Starfield Dark – stylish, high-quality wallpaper with fast delivery –  Photowall">
              <a:extLst>
                <a:ext uri="{FF2B5EF4-FFF2-40B4-BE49-F238E27FC236}">
                  <a16:creationId xmlns:a16="http://schemas.microsoft.com/office/drawing/2014/main" id="{1766DB4E-7787-6445-A4E1-5FD02BE9402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72ADEEE-B51E-8A42-A90C-984D5F682A95}"/>
                </a:ext>
              </a:extLst>
            </p:cNvPr>
            <p:cNvGrpSpPr/>
            <p:nvPr/>
          </p:nvGrpSpPr>
          <p:grpSpPr>
            <a:xfrm>
              <a:off x="6253247" y="2160077"/>
              <a:ext cx="5067674" cy="3800757"/>
              <a:chOff x="6456556" y="2714547"/>
              <a:chExt cx="3657600" cy="2743201"/>
            </a:xfrm>
            <a:solidFill>
              <a:schemeClr val="tx1"/>
            </a:solidFill>
          </p:grpSpPr>
          <p:sp>
            <p:nvSpPr>
              <p:cNvPr id="55" name="Rectangle 54">
                <a:extLst>
                  <a:ext uri="{FF2B5EF4-FFF2-40B4-BE49-F238E27FC236}">
                    <a16:creationId xmlns:a16="http://schemas.microsoft.com/office/drawing/2014/main" id="{A74977E5-404B-1C43-AEB9-AF9B618924E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6" name="Rectangle 55">
                <a:extLst>
                  <a:ext uri="{FF2B5EF4-FFF2-40B4-BE49-F238E27FC236}">
                    <a16:creationId xmlns:a16="http://schemas.microsoft.com/office/drawing/2014/main" id="{1293F0AC-C8D1-F34B-96D7-A6C167C55D5D}"/>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7101688-3E69-E54C-A900-0E3863581EC4}"/>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A533502-7E33-6C45-88E8-4F60E4E2B4D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753FF74-AFD1-4545-A203-4E440EDB9CED}"/>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4A3D1F3-B099-3841-8EE9-28FF1244699C}"/>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4EEA486-769C-5440-BCC5-3C75330D6F18}"/>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0B24995-71E4-5A4A-B837-3141094EADC7}"/>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0A9F92-4F3C-D145-8DEC-82017484A120}"/>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101C580-5F24-FC48-9A1A-0FBF14DA792B}"/>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7E97384C-D666-084A-A323-0ACB72A65FCC}"/>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C85C23-6248-7043-A6D0-FDBA8C98B2E6}"/>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48">
              <a:extLst>
                <a:ext uri="{FF2B5EF4-FFF2-40B4-BE49-F238E27FC236}">
                  <a16:creationId xmlns:a16="http://schemas.microsoft.com/office/drawing/2014/main" id="{7C8C4475-F45D-5842-B936-FCC2B6B11C4A}"/>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0" name="Rectangle 49">
              <a:extLst>
                <a:ext uri="{FF2B5EF4-FFF2-40B4-BE49-F238E27FC236}">
                  <a16:creationId xmlns:a16="http://schemas.microsoft.com/office/drawing/2014/main" id="{CDF7627A-01EE-964A-8C24-D5EA0399C73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5F836B19-89AB-E94F-B8F1-B240904EE03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2" name="Rectangle 51">
              <a:extLst>
                <a:ext uri="{FF2B5EF4-FFF2-40B4-BE49-F238E27FC236}">
                  <a16:creationId xmlns:a16="http://schemas.microsoft.com/office/drawing/2014/main" id="{FB2CF849-D516-2C4F-A223-0D34C80B2D5F}"/>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E6FE83E5-752C-B34C-9878-3EF70AA4759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4" name="Rectangle 53">
              <a:extLst>
                <a:ext uri="{FF2B5EF4-FFF2-40B4-BE49-F238E27FC236}">
                  <a16:creationId xmlns:a16="http://schemas.microsoft.com/office/drawing/2014/main" id="{4F43790F-9DE6-954B-AB9D-1768B2CC109F}"/>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8" name="Picture 67">
            <a:extLst>
              <a:ext uri="{FF2B5EF4-FFF2-40B4-BE49-F238E27FC236}">
                <a16:creationId xmlns:a16="http://schemas.microsoft.com/office/drawing/2014/main" id="{C62111B3-2966-6E42-8449-F757BD4CE77C}"/>
              </a:ext>
            </a:extLst>
          </p:cNvPr>
          <p:cNvPicPr>
            <a:picLocks noChangeAspect="1"/>
          </p:cNvPicPr>
          <p:nvPr/>
        </p:nvPicPr>
        <p:blipFill>
          <a:blip r:embed="rId7"/>
          <a:stretch>
            <a:fillRect/>
          </a:stretch>
        </p:blipFill>
        <p:spPr>
          <a:xfrm>
            <a:off x="8898550" y="2263436"/>
            <a:ext cx="1043985" cy="1241006"/>
          </a:xfrm>
          <a:prstGeom prst="rect">
            <a:avLst/>
          </a:prstGeom>
        </p:spPr>
      </p:pic>
    </p:spTree>
    <p:extLst>
      <p:ext uri="{BB962C8B-B14F-4D97-AF65-F5344CB8AC3E}">
        <p14:creationId xmlns:p14="http://schemas.microsoft.com/office/powerpoint/2010/main" val="727360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0DB00ACA-3822-0343-A9DD-A97970407A8D}"/>
              </a:ext>
            </a:extLst>
          </p:cNvPr>
          <p:cNvSpPr/>
          <p:nvPr/>
        </p:nvSpPr>
        <p:spPr>
          <a:xfrm>
            <a:off x="5356592" y="514635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2349E7E-5EA2-CB4D-8590-8D3D9FCC797A}"/>
              </a:ext>
            </a:extLst>
          </p:cNvPr>
          <p:cNvSpPr/>
          <p:nvPr/>
        </p:nvSpPr>
        <p:spPr>
          <a:xfrm>
            <a:off x="422356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0.1</a:t>
            </a:r>
            <a:endParaRPr lang="en-US" dirty="0"/>
          </a:p>
        </p:txBody>
      </p:sp>
      <p:sp>
        <p:nvSpPr>
          <p:cNvPr id="45" name="Rectangle 44">
            <a:extLst>
              <a:ext uri="{FF2B5EF4-FFF2-40B4-BE49-F238E27FC236}">
                <a16:creationId xmlns:a16="http://schemas.microsoft.com/office/drawing/2014/main" id="{9498735F-CABA-1D42-AC97-51104BB8C9A5}"/>
              </a:ext>
            </a:extLst>
          </p:cNvPr>
          <p:cNvSpPr/>
          <p:nvPr/>
        </p:nvSpPr>
        <p:spPr>
          <a:xfrm>
            <a:off x="3972184" y="3463155"/>
            <a:ext cx="697627" cy="369332"/>
          </a:xfrm>
          <a:prstGeom prst="rect">
            <a:avLst/>
          </a:prstGeom>
        </p:spPr>
        <p:txBody>
          <a:bodyPr wrap="none">
            <a:spAutoFit/>
          </a:bodyPr>
          <a:lstStyle/>
          <a:p>
            <a:r>
              <a:rPr lang="en-US" b="1" dirty="0"/>
              <a:t>* 0.8</a:t>
            </a:r>
            <a:endParaRPr lang="en-US" dirty="0"/>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0.00008</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Tree>
    <p:extLst>
      <p:ext uri="{BB962C8B-B14F-4D97-AF65-F5344CB8AC3E}">
        <p14:creationId xmlns:p14="http://schemas.microsoft.com/office/powerpoint/2010/main" val="3710768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0.32776</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
        <p:nvSpPr>
          <p:cNvPr id="7" name="Rectangle 6">
            <a:extLst>
              <a:ext uri="{FF2B5EF4-FFF2-40B4-BE49-F238E27FC236}">
                <a16:creationId xmlns:a16="http://schemas.microsoft.com/office/drawing/2014/main" id="{4B8E34A9-E846-9145-9673-8D7C3D5C5F69}"/>
              </a:ext>
            </a:extLst>
          </p:cNvPr>
          <p:cNvSpPr/>
          <p:nvPr/>
        </p:nvSpPr>
        <p:spPr>
          <a:xfrm>
            <a:off x="2290337" y="3461542"/>
            <a:ext cx="2143536" cy="369332"/>
          </a:xfrm>
          <a:prstGeom prst="rect">
            <a:avLst/>
          </a:prstGeom>
        </p:spPr>
        <p:txBody>
          <a:bodyPr wrap="none">
            <a:spAutoFit/>
          </a:bodyPr>
          <a:lstStyle/>
          <a:p>
            <a:r>
              <a:rPr lang="en-US" b="1" dirty="0"/>
              <a:t>0.32768 + 0.00008</a:t>
            </a:r>
            <a:endParaRPr lang="en-US" dirty="0"/>
          </a:p>
        </p:txBody>
      </p:sp>
      <p:sp>
        <p:nvSpPr>
          <p:cNvPr id="71" name="Google Shape;75;g92b3bf485b_0_0">
            <a:extLst>
              <a:ext uri="{FF2B5EF4-FFF2-40B4-BE49-F238E27FC236}">
                <a16:creationId xmlns:a16="http://schemas.microsoft.com/office/drawing/2014/main" id="{41F4AF4B-0C20-3A4C-8FA0-A29341888DD6}"/>
              </a:ext>
            </a:extLst>
          </p:cNvPr>
          <p:cNvSpPr/>
          <p:nvPr/>
        </p:nvSpPr>
        <p:spPr>
          <a:xfrm>
            <a:off x="4700295" y="3405931"/>
            <a:ext cx="2957805" cy="975007"/>
          </a:xfrm>
          <a:prstGeom prst="wedgeRoundRectCallout">
            <a:avLst>
              <a:gd name="adj1" fmla="val -77523"/>
              <a:gd name="adj2" fmla="val -1642"/>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t>The odds of successfully navigating an asteroid field</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76468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50F-8675-F945-9A04-AF1BE75D800F}"/>
              </a:ext>
            </a:extLst>
          </p:cNvPr>
          <p:cNvSpPr>
            <a:spLocks noGrp="1"/>
          </p:cNvSpPr>
          <p:nvPr>
            <p:ph type="title"/>
          </p:nvPr>
        </p:nvSpPr>
        <p:spPr/>
        <p:txBody>
          <a:bodyPr/>
          <a:lstStyle/>
          <a:p>
            <a:r>
              <a:rPr lang="en-US" dirty="0"/>
              <a:t>Stochastic Transition Model</a:t>
            </a:r>
          </a:p>
        </p:txBody>
      </p:sp>
      <p:sp>
        <p:nvSpPr>
          <p:cNvPr id="3" name="Content Placeholder 2">
            <a:extLst>
              <a:ext uri="{FF2B5EF4-FFF2-40B4-BE49-F238E27FC236}">
                <a16:creationId xmlns:a16="http://schemas.microsoft.com/office/drawing/2014/main" id="{0C20FFD6-C727-D84C-AF95-EF2231081127}"/>
              </a:ext>
            </a:extLst>
          </p:cNvPr>
          <p:cNvSpPr>
            <a:spLocks noGrp="1"/>
          </p:cNvSpPr>
          <p:nvPr>
            <p:ph sz="half" idx="1"/>
          </p:nvPr>
        </p:nvSpPr>
        <p:spPr/>
        <p:txBody>
          <a:bodyPr/>
          <a:lstStyle/>
          <a:p>
            <a:r>
              <a:rPr lang="en-US" dirty="0"/>
              <a:t>In our search algorithms so far, the transition model was deterministic and described the outcome of each action in each state.</a:t>
            </a:r>
          </a:p>
          <a:p>
            <a:r>
              <a:rPr lang="en-US" dirty="0"/>
              <a:t>The transition function is sometimes written as T(s, a, s’), or explicitly as a probability:</a:t>
            </a:r>
          </a:p>
          <a:p>
            <a:endParaRPr lang="en-US" dirty="0"/>
          </a:p>
        </p:txBody>
      </p:sp>
      <p:sp>
        <p:nvSpPr>
          <p:cNvPr id="12" name="Google Shape;75;g92b3bf485b_0_0">
            <a:extLst>
              <a:ext uri="{FF2B5EF4-FFF2-40B4-BE49-F238E27FC236}">
                <a16:creationId xmlns:a16="http://schemas.microsoft.com/office/drawing/2014/main" id="{B6ABB11C-E14A-C54B-B9CB-038EB48798F2}"/>
              </a:ext>
            </a:extLst>
          </p:cNvPr>
          <p:cNvSpPr/>
          <p:nvPr/>
        </p:nvSpPr>
        <p:spPr>
          <a:xfrm>
            <a:off x="329728" y="3924910"/>
            <a:ext cx="2565555" cy="478084"/>
          </a:xfrm>
          <a:prstGeom prst="wedgeRoundRectCallout">
            <a:avLst>
              <a:gd name="adj1" fmla="val 45785"/>
              <a:gd name="adj2" fmla="val 12643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The probability of </a:t>
            </a:r>
            <a:endParaRPr lang="en-US" sz="2000" dirty="0">
              <a:latin typeface="Open Sans"/>
              <a:ea typeface="Open Sans"/>
              <a:cs typeface="Open Sans"/>
              <a:sym typeface="Open Sans"/>
            </a:endParaRPr>
          </a:p>
        </p:txBody>
      </p:sp>
      <p:sp>
        <p:nvSpPr>
          <p:cNvPr id="13" name="Google Shape;75;g92b3bf485b_0_0">
            <a:extLst>
              <a:ext uri="{FF2B5EF4-FFF2-40B4-BE49-F238E27FC236}">
                <a16:creationId xmlns:a16="http://schemas.microsoft.com/office/drawing/2014/main" id="{3E20B38B-8EEB-AF4B-9991-B3CBF7497498}"/>
              </a:ext>
            </a:extLst>
          </p:cNvPr>
          <p:cNvSpPr/>
          <p:nvPr/>
        </p:nvSpPr>
        <p:spPr>
          <a:xfrm>
            <a:off x="3011930" y="3902249"/>
            <a:ext cx="2565555" cy="478084"/>
          </a:xfrm>
          <a:prstGeom prst="wedgeRoundRectCallout">
            <a:avLst>
              <a:gd name="adj1" fmla="val -45176"/>
              <a:gd name="adj2" fmla="val 128424"/>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arriving in state </a:t>
            </a:r>
            <a:r>
              <a:rPr lang="en-US" sz="2000" b="1" dirty="0"/>
              <a:t>s’</a:t>
            </a:r>
            <a:endParaRPr lang="en-US" sz="2000" b="1" dirty="0">
              <a:latin typeface="Open Sans"/>
              <a:ea typeface="Open Sans"/>
              <a:cs typeface="Open Sans"/>
              <a:sym typeface="Open Sans"/>
            </a:endParaRPr>
          </a:p>
        </p:txBody>
      </p:sp>
      <p:sp>
        <p:nvSpPr>
          <p:cNvPr id="14" name="Google Shape;75;g92b3bf485b_0_0">
            <a:extLst>
              <a:ext uri="{FF2B5EF4-FFF2-40B4-BE49-F238E27FC236}">
                <a16:creationId xmlns:a16="http://schemas.microsoft.com/office/drawing/2014/main" id="{2DFCC0C2-6E7B-8F47-83BA-64A164BB9F45}"/>
              </a:ext>
            </a:extLst>
          </p:cNvPr>
          <p:cNvSpPr/>
          <p:nvPr/>
        </p:nvSpPr>
        <p:spPr>
          <a:xfrm>
            <a:off x="866152" y="5270011"/>
            <a:ext cx="2057083" cy="478084"/>
          </a:xfrm>
          <a:prstGeom prst="wedgeRoundRectCallout">
            <a:avLst>
              <a:gd name="adj1" fmla="val 71076"/>
              <a:gd name="adj2" fmla="val -10866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given that</a:t>
            </a:r>
            <a:endParaRPr lang="en-US" sz="2000" dirty="0">
              <a:latin typeface="Open Sans"/>
              <a:ea typeface="Open Sans"/>
              <a:cs typeface="Open Sans"/>
              <a:sym typeface="Open Sans"/>
            </a:endParaRPr>
          </a:p>
        </p:txBody>
      </p:sp>
      <p:sp>
        <p:nvSpPr>
          <p:cNvPr id="15" name="Google Shape;75;g92b3bf485b_0_0">
            <a:extLst>
              <a:ext uri="{FF2B5EF4-FFF2-40B4-BE49-F238E27FC236}">
                <a16:creationId xmlns:a16="http://schemas.microsoft.com/office/drawing/2014/main" id="{68B70D44-EBD9-284A-87DB-3D6EC11D919F}"/>
              </a:ext>
            </a:extLst>
          </p:cNvPr>
          <p:cNvSpPr/>
          <p:nvPr/>
        </p:nvSpPr>
        <p:spPr>
          <a:xfrm>
            <a:off x="3540933" y="5270011"/>
            <a:ext cx="2631269" cy="748796"/>
          </a:xfrm>
          <a:prstGeom prst="wedgeRoundRectCallout">
            <a:avLst>
              <a:gd name="adj1" fmla="val -38066"/>
              <a:gd name="adj2" fmla="val -88140"/>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we are in state </a:t>
            </a:r>
            <a:r>
              <a:rPr lang="en-US" sz="2000" b="1" dirty="0"/>
              <a:t>s</a:t>
            </a:r>
            <a:r>
              <a:rPr lang="en-US" sz="2000" dirty="0"/>
              <a:t> and we selected action </a:t>
            </a:r>
            <a:r>
              <a:rPr lang="en-US" sz="2000" b="1" dirty="0"/>
              <a:t>a</a:t>
            </a:r>
            <a:endParaRPr lang="en-US" sz="2000" b="1" dirty="0">
              <a:latin typeface="Open Sans"/>
              <a:ea typeface="Open Sans"/>
              <a:cs typeface="Open Sans"/>
              <a:sym typeface="Open Sans"/>
            </a:endParaRPr>
          </a:p>
        </p:txBody>
      </p:sp>
      <p:sp>
        <p:nvSpPr>
          <p:cNvPr id="16" name="Rectangle 15">
            <a:extLst>
              <a:ext uri="{FF2B5EF4-FFF2-40B4-BE49-F238E27FC236}">
                <a16:creationId xmlns:a16="http://schemas.microsoft.com/office/drawing/2014/main" id="{8DCD8D20-87B3-BC44-B553-9F072C9271BB}"/>
              </a:ext>
            </a:extLst>
          </p:cNvPr>
          <p:cNvSpPr/>
          <p:nvPr/>
        </p:nvSpPr>
        <p:spPr>
          <a:xfrm>
            <a:off x="2644271" y="4641439"/>
            <a:ext cx="1529586" cy="400110"/>
          </a:xfrm>
          <a:prstGeom prst="rect">
            <a:avLst/>
          </a:prstGeom>
        </p:spPr>
        <p:txBody>
          <a:bodyPr wrap="none">
            <a:spAutoFit/>
          </a:bodyPr>
          <a:lstStyle/>
          <a:p>
            <a:pPr algn="ctr"/>
            <a:r>
              <a:rPr lang="en-US" sz="2000" dirty="0"/>
              <a:t>p( s’ | s, a ) </a:t>
            </a:r>
          </a:p>
        </p:txBody>
      </p:sp>
      <p:grpSp>
        <p:nvGrpSpPr>
          <p:cNvPr id="17" name="Group 16">
            <a:extLst>
              <a:ext uri="{FF2B5EF4-FFF2-40B4-BE49-F238E27FC236}">
                <a16:creationId xmlns:a16="http://schemas.microsoft.com/office/drawing/2014/main" id="{18EDDE98-00CF-FE4B-AF7A-AF4518368B4E}"/>
              </a:ext>
            </a:extLst>
          </p:cNvPr>
          <p:cNvGrpSpPr/>
          <p:nvPr/>
        </p:nvGrpSpPr>
        <p:grpSpPr>
          <a:xfrm>
            <a:off x="7751215" y="2556130"/>
            <a:ext cx="2361945" cy="2116708"/>
            <a:chOff x="2346595" y="1672526"/>
            <a:chExt cx="2361945" cy="2116708"/>
          </a:xfrm>
        </p:grpSpPr>
        <p:sp>
          <p:nvSpPr>
            <p:cNvPr id="18" name="Rectangle 17">
              <a:extLst>
                <a:ext uri="{FF2B5EF4-FFF2-40B4-BE49-F238E27FC236}">
                  <a16:creationId xmlns:a16="http://schemas.microsoft.com/office/drawing/2014/main" id="{40F98D35-73D1-3F47-A7B0-698859229159}"/>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19" name="Up Arrow 18">
              <a:extLst>
                <a:ext uri="{FF2B5EF4-FFF2-40B4-BE49-F238E27FC236}">
                  <a16:creationId xmlns:a16="http://schemas.microsoft.com/office/drawing/2014/main" id="{51680B7E-D81D-2F45-9CE3-6C9E37B280A2}"/>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Left-Right Arrow 19">
              <a:extLst>
                <a:ext uri="{FF2B5EF4-FFF2-40B4-BE49-F238E27FC236}">
                  <a16:creationId xmlns:a16="http://schemas.microsoft.com/office/drawing/2014/main" id="{DD2B7214-F4EA-FC43-A3F3-282411493D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C675A39-E6F1-B444-8F2B-5B5D83DF9FDC}"/>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22" name="TextBox 21">
              <a:extLst>
                <a:ext uri="{FF2B5EF4-FFF2-40B4-BE49-F238E27FC236}">
                  <a16:creationId xmlns:a16="http://schemas.microsoft.com/office/drawing/2014/main" id="{01A3D10D-8C3B-024D-8C55-E70B2195A9FB}"/>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23" name="TextBox 22">
              <a:extLst>
                <a:ext uri="{FF2B5EF4-FFF2-40B4-BE49-F238E27FC236}">
                  <a16:creationId xmlns:a16="http://schemas.microsoft.com/office/drawing/2014/main" id="{79C3C55D-A560-9349-890B-CD4DAE7796A8}"/>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Tree>
    <p:extLst>
      <p:ext uri="{BB962C8B-B14F-4D97-AF65-F5344CB8AC3E}">
        <p14:creationId xmlns:p14="http://schemas.microsoft.com/office/powerpoint/2010/main" val="392762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50F-8675-F945-9A04-AF1BE75D800F}"/>
              </a:ext>
            </a:extLst>
          </p:cNvPr>
          <p:cNvSpPr>
            <a:spLocks noGrp="1"/>
          </p:cNvSpPr>
          <p:nvPr>
            <p:ph type="title"/>
          </p:nvPr>
        </p:nvSpPr>
        <p:spPr/>
        <p:txBody>
          <a:bodyPr/>
          <a:lstStyle/>
          <a:p>
            <a:r>
              <a:rPr lang="en-US" dirty="0"/>
              <a:t>Stochastic Transition Model</a:t>
            </a:r>
          </a:p>
        </p:txBody>
      </p:sp>
      <p:sp>
        <p:nvSpPr>
          <p:cNvPr id="3" name="Content Placeholder 2">
            <a:extLst>
              <a:ext uri="{FF2B5EF4-FFF2-40B4-BE49-F238E27FC236}">
                <a16:creationId xmlns:a16="http://schemas.microsoft.com/office/drawing/2014/main" id="{0C20FFD6-C727-D84C-AF95-EF2231081127}"/>
              </a:ext>
            </a:extLst>
          </p:cNvPr>
          <p:cNvSpPr>
            <a:spLocks noGrp="1"/>
          </p:cNvSpPr>
          <p:nvPr>
            <p:ph sz="half" idx="1"/>
          </p:nvPr>
        </p:nvSpPr>
        <p:spPr/>
        <p:txBody>
          <a:bodyPr/>
          <a:lstStyle/>
          <a:p>
            <a:r>
              <a:rPr lang="en-US" dirty="0"/>
              <a:t>In our search algorithms so far, the transition model was deterministic and described the outcome of each action in each state.</a:t>
            </a:r>
          </a:p>
          <a:p>
            <a:r>
              <a:rPr lang="en-US" dirty="0"/>
              <a:t>The transition function is sometimes written as T(s, a, s’), or explicitly as a probability:</a:t>
            </a:r>
          </a:p>
          <a:p>
            <a:endParaRPr lang="en-US" dirty="0"/>
          </a:p>
        </p:txBody>
      </p:sp>
      <p:sp>
        <p:nvSpPr>
          <p:cNvPr id="16" name="Rectangle 15">
            <a:extLst>
              <a:ext uri="{FF2B5EF4-FFF2-40B4-BE49-F238E27FC236}">
                <a16:creationId xmlns:a16="http://schemas.microsoft.com/office/drawing/2014/main" id="{8DCD8D20-87B3-BC44-B553-9F072C9271BB}"/>
              </a:ext>
            </a:extLst>
          </p:cNvPr>
          <p:cNvSpPr/>
          <p:nvPr/>
        </p:nvSpPr>
        <p:spPr>
          <a:xfrm>
            <a:off x="2644271" y="4641439"/>
            <a:ext cx="1529586" cy="400110"/>
          </a:xfrm>
          <a:prstGeom prst="rect">
            <a:avLst/>
          </a:prstGeom>
        </p:spPr>
        <p:txBody>
          <a:bodyPr wrap="none">
            <a:spAutoFit/>
          </a:bodyPr>
          <a:lstStyle/>
          <a:p>
            <a:pPr algn="ctr"/>
            <a:r>
              <a:rPr lang="en-US" sz="2000" dirty="0"/>
              <a:t>p( s’ | s, a ) </a:t>
            </a:r>
          </a:p>
        </p:txBody>
      </p:sp>
      <p:sp>
        <p:nvSpPr>
          <p:cNvPr id="17" name="Google Shape;75;g92b3bf485b_0_0">
            <a:extLst>
              <a:ext uri="{FF2B5EF4-FFF2-40B4-BE49-F238E27FC236}">
                <a16:creationId xmlns:a16="http://schemas.microsoft.com/office/drawing/2014/main" id="{B508EA4B-0A27-DC40-A92E-0F9394855FC5}"/>
              </a:ext>
            </a:extLst>
          </p:cNvPr>
          <p:cNvSpPr/>
          <p:nvPr/>
        </p:nvSpPr>
        <p:spPr>
          <a:xfrm>
            <a:off x="4214717" y="3876984"/>
            <a:ext cx="3507693" cy="1645872"/>
          </a:xfrm>
          <a:prstGeom prst="wedgeRoundRectCallout">
            <a:avLst>
              <a:gd name="adj1" fmla="val -65652"/>
              <a:gd name="adj2" fmla="val -121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Transitions are </a:t>
            </a:r>
            <a:r>
              <a:rPr lang="en-US" sz="2000" b="1" dirty="0"/>
              <a:t>Markovian</a:t>
            </a:r>
            <a:r>
              <a:rPr lang="en-US" sz="2000" dirty="0"/>
              <a:t>: the probability of arriving in s’ only depends on s and not the history of earlier states.</a:t>
            </a:r>
            <a:endParaRPr lang="en-US" sz="2000" b="1" dirty="0">
              <a:latin typeface="Open Sans"/>
              <a:ea typeface="Open Sans"/>
              <a:cs typeface="Open Sans"/>
              <a:sym typeface="Open Sans"/>
            </a:endParaRPr>
          </a:p>
        </p:txBody>
      </p:sp>
      <p:grpSp>
        <p:nvGrpSpPr>
          <p:cNvPr id="18" name="Group 17">
            <a:extLst>
              <a:ext uri="{FF2B5EF4-FFF2-40B4-BE49-F238E27FC236}">
                <a16:creationId xmlns:a16="http://schemas.microsoft.com/office/drawing/2014/main" id="{99B2BB38-34CF-2B4C-BFDD-DC07382C7DB9}"/>
              </a:ext>
            </a:extLst>
          </p:cNvPr>
          <p:cNvGrpSpPr/>
          <p:nvPr/>
        </p:nvGrpSpPr>
        <p:grpSpPr>
          <a:xfrm>
            <a:off x="7751215" y="2556130"/>
            <a:ext cx="2361945" cy="2116708"/>
            <a:chOff x="2346595" y="1672526"/>
            <a:chExt cx="2361945" cy="2116708"/>
          </a:xfrm>
        </p:grpSpPr>
        <p:sp>
          <p:nvSpPr>
            <p:cNvPr id="19" name="Rectangle 18">
              <a:extLst>
                <a:ext uri="{FF2B5EF4-FFF2-40B4-BE49-F238E27FC236}">
                  <a16:creationId xmlns:a16="http://schemas.microsoft.com/office/drawing/2014/main" id="{4D9EBA18-D2C7-6C41-B005-8BF1958BEEA5}"/>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20" name="Up Arrow 19">
              <a:extLst>
                <a:ext uri="{FF2B5EF4-FFF2-40B4-BE49-F238E27FC236}">
                  <a16:creationId xmlns:a16="http://schemas.microsoft.com/office/drawing/2014/main" id="{973DCD84-D9D1-9643-9878-FEBC81AE2E75}"/>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a:extLst>
                <a:ext uri="{FF2B5EF4-FFF2-40B4-BE49-F238E27FC236}">
                  <a16:creationId xmlns:a16="http://schemas.microsoft.com/office/drawing/2014/main" id="{E1C22CBD-1E26-8D4E-B0E5-05FB21546207}"/>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79B9FB-0BA3-E04F-BD4C-E4972027398E}"/>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23" name="TextBox 22">
              <a:extLst>
                <a:ext uri="{FF2B5EF4-FFF2-40B4-BE49-F238E27FC236}">
                  <a16:creationId xmlns:a16="http://schemas.microsoft.com/office/drawing/2014/main" id="{E45C352F-7119-E04F-942C-62558E31293E}"/>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24" name="TextBox 23">
              <a:extLst>
                <a:ext uri="{FF2B5EF4-FFF2-40B4-BE49-F238E27FC236}">
                  <a16:creationId xmlns:a16="http://schemas.microsoft.com/office/drawing/2014/main" id="{6C785E08-B531-7F4C-9427-8655A7047B5D}"/>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27" name="Group 26">
            <a:extLst>
              <a:ext uri="{FF2B5EF4-FFF2-40B4-BE49-F238E27FC236}">
                <a16:creationId xmlns:a16="http://schemas.microsoft.com/office/drawing/2014/main" id="{9FBD1286-377F-7144-A5DC-DB5DA0425F52}"/>
              </a:ext>
            </a:extLst>
          </p:cNvPr>
          <p:cNvGrpSpPr/>
          <p:nvPr/>
        </p:nvGrpSpPr>
        <p:grpSpPr>
          <a:xfrm>
            <a:off x="5861455" y="1289228"/>
            <a:ext cx="2065115" cy="2692400"/>
            <a:chOff x="5861455" y="1289228"/>
            <a:chExt cx="2065115" cy="2692400"/>
          </a:xfrm>
        </p:grpSpPr>
        <p:pic>
          <p:nvPicPr>
            <p:cNvPr id="25" name="Picture 24">
              <a:extLst>
                <a:ext uri="{FF2B5EF4-FFF2-40B4-BE49-F238E27FC236}">
                  <a16:creationId xmlns:a16="http://schemas.microsoft.com/office/drawing/2014/main" id="{8B4BF092-480F-8641-87D0-BCD79D94CD37}"/>
                </a:ext>
              </a:extLst>
            </p:cNvPr>
            <p:cNvPicPr>
              <a:picLocks noChangeAspect="1"/>
            </p:cNvPicPr>
            <p:nvPr/>
          </p:nvPicPr>
          <p:blipFill>
            <a:blip r:embed="rId4"/>
            <a:stretch>
              <a:fillRect/>
            </a:stretch>
          </p:blipFill>
          <p:spPr>
            <a:xfrm>
              <a:off x="5861455" y="1289228"/>
              <a:ext cx="2019300" cy="2692400"/>
            </a:xfrm>
            <a:prstGeom prst="rect">
              <a:avLst/>
            </a:prstGeom>
          </p:spPr>
        </p:pic>
        <p:sp>
          <p:nvSpPr>
            <p:cNvPr id="26" name="TextBox 25">
              <a:extLst>
                <a:ext uri="{FF2B5EF4-FFF2-40B4-BE49-F238E27FC236}">
                  <a16:creationId xmlns:a16="http://schemas.microsoft.com/office/drawing/2014/main" id="{334BF516-9633-694B-81EF-DF79C69818BA}"/>
                </a:ext>
              </a:extLst>
            </p:cNvPr>
            <p:cNvSpPr txBox="1"/>
            <p:nvPr/>
          </p:nvSpPr>
          <p:spPr>
            <a:xfrm>
              <a:off x="5869170" y="3105834"/>
              <a:ext cx="2057400" cy="646331"/>
            </a:xfrm>
            <a:prstGeom prst="rect">
              <a:avLst/>
            </a:prstGeom>
            <a:noFill/>
          </p:spPr>
          <p:txBody>
            <a:bodyPr wrap="square" rtlCol="0">
              <a:spAutoFit/>
            </a:bodyPr>
            <a:lstStyle/>
            <a:p>
              <a:pPr algn="ctr"/>
              <a:r>
                <a:rPr lang="en-US" dirty="0">
                  <a:solidFill>
                    <a:schemeClr val="bg1"/>
                  </a:solidFill>
                  <a:latin typeface="Open Sans" panose="020B0606030504020204" pitchFamily="34" charset="0"/>
                </a:rPr>
                <a:t>Andrey Markov (1856-1922)</a:t>
              </a:r>
            </a:p>
          </p:txBody>
        </p:sp>
      </p:grpSp>
    </p:spTree>
    <p:extLst>
      <p:ext uri="{BB962C8B-B14F-4D97-AF65-F5344CB8AC3E}">
        <p14:creationId xmlns:p14="http://schemas.microsoft.com/office/powerpoint/2010/main" val="313512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B85343-9F0C-C34E-883D-B23A01ED2F16}"/>
              </a:ext>
            </a:extLst>
          </p:cNvPr>
          <p:cNvSpPr/>
          <p:nvPr/>
        </p:nvSpPr>
        <p:spPr>
          <a:xfrm>
            <a:off x="399673" y="4278923"/>
            <a:ext cx="10690358" cy="93784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625C78-F709-A543-8B41-F106090A700A}"/>
              </a:ext>
            </a:extLst>
          </p:cNvPr>
          <p:cNvSpPr>
            <a:spLocks noGrp="1"/>
          </p:cNvSpPr>
          <p:nvPr>
            <p:ph type="title"/>
          </p:nvPr>
        </p:nvSpPr>
        <p:spPr/>
        <p:txBody>
          <a:bodyPr/>
          <a:lstStyle/>
          <a:p>
            <a:r>
              <a:rPr lang="en-US" dirty="0"/>
              <a:t>Reward function </a:t>
            </a:r>
          </a:p>
        </p:txBody>
      </p:sp>
      <p:sp>
        <p:nvSpPr>
          <p:cNvPr id="5" name="Content Placeholder 4">
            <a:extLst>
              <a:ext uri="{FF2B5EF4-FFF2-40B4-BE49-F238E27FC236}">
                <a16:creationId xmlns:a16="http://schemas.microsoft.com/office/drawing/2014/main" id="{81EB571D-E207-D146-9535-975B7D5381A1}"/>
              </a:ext>
            </a:extLst>
          </p:cNvPr>
          <p:cNvSpPr>
            <a:spLocks noGrp="1"/>
          </p:cNvSpPr>
          <p:nvPr>
            <p:ph idx="1"/>
          </p:nvPr>
        </p:nvSpPr>
        <p:spPr/>
        <p:txBody>
          <a:bodyPr/>
          <a:lstStyle/>
          <a:p>
            <a:r>
              <a:rPr lang="en-US" dirty="0"/>
              <a:t>We will specify a </a:t>
            </a:r>
            <a:r>
              <a:rPr lang="en-US" b="1" dirty="0"/>
              <a:t>utility or reward function</a:t>
            </a:r>
            <a:r>
              <a:rPr lang="en-US" dirty="0"/>
              <a:t> for the agent.</a:t>
            </a:r>
          </a:p>
          <a:p>
            <a:r>
              <a:rPr lang="en-US" dirty="0"/>
              <a:t>The “rewards“ can be </a:t>
            </a:r>
            <a:r>
              <a:rPr lang="en-US" b="1" dirty="0"/>
              <a:t>positive</a:t>
            </a:r>
            <a:r>
              <a:rPr lang="en-US" dirty="0"/>
              <a:t> or </a:t>
            </a:r>
            <a:r>
              <a:rPr lang="en-US" b="1" dirty="0"/>
              <a:t>negative</a:t>
            </a:r>
            <a:r>
              <a:rPr lang="en-US" dirty="0"/>
              <a:t> but are bounded by some maximum value.</a:t>
            </a:r>
          </a:p>
          <a:p>
            <a:r>
              <a:rPr lang="en-US" dirty="0"/>
              <a:t>Because the decision process is </a:t>
            </a:r>
            <a:r>
              <a:rPr lang="en-US" b="1" dirty="0"/>
              <a:t>sequential, </a:t>
            </a:r>
            <a:r>
              <a:rPr lang="en-US" dirty="0"/>
              <a:t>we must specify the utility function on a sequence of states and actions. </a:t>
            </a:r>
          </a:p>
          <a:p>
            <a:r>
              <a:rPr lang="en-US" dirty="0"/>
              <a:t>Instead of only giving a reward at the goal states, the agent can </a:t>
            </a:r>
            <a:r>
              <a:rPr lang="en-US" b="1" dirty="0"/>
              <a:t>receive a reward at each time step</a:t>
            </a:r>
            <a:r>
              <a:rPr lang="en-US" dirty="0"/>
              <a:t>, based on its transition from </a:t>
            </a:r>
            <a:r>
              <a:rPr lang="en-US" b="1" dirty="0"/>
              <a:t>s</a:t>
            </a:r>
            <a:r>
              <a:rPr lang="en-US" dirty="0"/>
              <a:t> to </a:t>
            </a:r>
            <a:r>
              <a:rPr lang="en-US" b="1" dirty="0"/>
              <a:t>s’</a:t>
            </a:r>
            <a:r>
              <a:rPr lang="en-US" dirty="0"/>
              <a:t> via action </a:t>
            </a:r>
            <a:r>
              <a:rPr lang="en-US" b="1" dirty="0"/>
              <a:t>a</a:t>
            </a:r>
            <a:r>
              <a:rPr lang="en-US" dirty="0"/>
              <a:t>.</a:t>
            </a:r>
            <a:endParaRPr lang="en-US" b="1" dirty="0"/>
          </a:p>
          <a:p>
            <a:r>
              <a:rPr lang="en-US" dirty="0"/>
              <a:t>This is defined by a reward function</a:t>
            </a:r>
          </a:p>
          <a:p>
            <a:r>
              <a:rPr lang="en-US" dirty="0"/>
              <a:t>	R( s, a, s’ ) </a:t>
            </a:r>
          </a:p>
          <a:p>
            <a:r>
              <a:rPr lang="en-US" i="1" dirty="0"/>
              <a:t>For example, we could give the Millennium Falcon a small negative reward of -0.04 for every transition except for entering the terminal states (+1 for entering the planet’s orbit or -1 for smashing into an asteroid). </a:t>
            </a:r>
          </a:p>
          <a:p>
            <a:r>
              <a:rPr lang="en-US" dirty="0"/>
              <a:t>The </a:t>
            </a:r>
            <a:r>
              <a:rPr lang="en-US" b="1" dirty="0"/>
              <a:t>rewards are additive</a:t>
            </a:r>
            <a:r>
              <a:rPr lang="en-US" dirty="0"/>
              <a:t>, so if the Millennium Falcon takes 4 steps before entering the planet's orbit, it gets </a:t>
            </a:r>
            <a:r>
              <a:rPr lang="en-US" i="1" dirty="0"/>
              <a:t>-0.04 + -0.04 + -0.04 + -0.04 + 1 = 0.84 </a:t>
            </a:r>
            <a:r>
              <a:rPr lang="en-US" dirty="0"/>
              <a:t>for that solution.</a:t>
            </a:r>
            <a:r>
              <a:rPr lang="en-US" i="1" dirty="0"/>
              <a:t> </a:t>
            </a:r>
          </a:p>
        </p:txBody>
      </p:sp>
    </p:spTree>
    <p:extLst>
      <p:ext uri="{BB962C8B-B14F-4D97-AF65-F5344CB8AC3E}">
        <p14:creationId xmlns:p14="http://schemas.microsoft.com/office/powerpoint/2010/main" val="3850378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Suppose we have a </a:t>
            </a:r>
            <a:r>
              <a:rPr lang="en-US" b="1" dirty="0"/>
              <a:t>fully-observable </a:t>
            </a:r>
            <a:r>
              <a:rPr lang="en-US" dirty="0"/>
              <a:t>4x3 environment with goal states.  </a:t>
            </a:r>
          </a:p>
          <a:p>
            <a:r>
              <a:rPr lang="en-US" dirty="0"/>
              <a:t>The millennium falcon begins in the start state and </a:t>
            </a:r>
            <a:r>
              <a:rPr lang="en-US" b="1" dirty="0"/>
              <a:t>picks an action at each time step</a:t>
            </a:r>
            <a:r>
              <a:rPr lang="en-US" dirty="0"/>
              <a:t>.</a:t>
            </a:r>
          </a:p>
          <a:p>
            <a:r>
              <a:rPr lang="en-US" dirty="0"/>
              <a:t>Actions: </a:t>
            </a:r>
            <a:r>
              <a:rPr lang="en-US" i="1" dirty="0"/>
              <a:t>Up, Down, Left, Right</a:t>
            </a:r>
            <a:r>
              <a:rPr lang="en-US" dirty="0"/>
              <a:t>  </a:t>
            </a:r>
          </a:p>
          <a:p>
            <a:r>
              <a:rPr lang="en-US" dirty="0"/>
              <a:t>The game </a:t>
            </a:r>
            <a:r>
              <a:rPr lang="en-US" b="1" dirty="0"/>
              <a:t>terminates</a:t>
            </a:r>
            <a:r>
              <a:rPr lang="en-US" dirty="0"/>
              <a:t> </a:t>
            </a:r>
            <a:r>
              <a:rPr lang="en-US" b="1" dirty="0"/>
              <a:t>when it reaches a goal state </a:t>
            </a:r>
            <a:r>
              <a:rPr lang="en-US" dirty="0"/>
              <a:t>(+1 or -1). </a:t>
            </a:r>
          </a:p>
          <a:p>
            <a:r>
              <a:rPr lang="en-US" dirty="0"/>
              <a:t>If the environment were </a:t>
            </a:r>
            <a:r>
              <a:rPr lang="en-US" b="1" dirty="0"/>
              <a:t>deterministic</a:t>
            </a:r>
            <a:r>
              <a:rPr lang="en-US" dirty="0"/>
              <a:t>, the solution would be easy:</a:t>
            </a:r>
          </a:p>
          <a:p>
            <a:pPr algn="ctr"/>
            <a:r>
              <a:rPr lang="en-US" dirty="0"/>
              <a:t>[</a:t>
            </a:r>
            <a:r>
              <a:rPr lang="en-US" i="1" dirty="0"/>
              <a:t>Up, Up, Right, Right, Right</a:t>
            </a:r>
            <a:r>
              <a:rPr lang="en-US" dirty="0"/>
              <a:t>]</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grpSp>
        <p:nvGrpSpPr>
          <p:cNvPr id="49" name="Group 48">
            <a:extLst>
              <a:ext uri="{FF2B5EF4-FFF2-40B4-BE49-F238E27FC236}">
                <a16:creationId xmlns:a16="http://schemas.microsoft.com/office/drawing/2014/main" id="{5B51476C-2702-A441-A949-6B5F16AFAE73}"/>
              </a:ext>
            </a:extLst>
          </p:cNvPr>
          <p:cNvGrpSpPr/>
          <p:nvPr/>
        </p:nvGrpSpPr>
        <p:grpSpPr>
          <a:xfrm>
            <a:off x="6253247" y="2151925"/>
            <a:ext cx="5100553" cy="3808909"/>
            <a:chOff x="6253247" y="2151925"/>
            <a:chExt cx="5100553" cy="3808909"/>
          </a:xfrm>
        </p:grpSpPr>
        <p:pic>
          <p:nvPicPr>
            <p:cNvPr id="1026" name="Picture 2" descr="Starfield Dark – stylish, high-quality wallpaper with fast delivery –  Photowall">
              <a:extLst>
                <a:ext uri="{FF2B5EF4-FFF2-40B4-BE49-F238E27FC236}">
                  <a16:creationId xmlns:a16="http://schemas.microsoft.com/office/drawing/2014/main" id="{B52E928E-0EE3-8B42-A8C4-478147F9DFA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577EB646-2F66-7C4D-8B11-F3C11A18321A}"/>
                </a:ext>
              </a:extLst>
            </p:cNvPr>
            <p:cNvGrpSpPr/>
            <p:nvPr/>
          </p:nvGrpSpPr>
          <p:grpSpPr>
            <a:xfrm>
              <a:off x="6253247" y="2160077"/>
              <a:ext cx="5067674" cy="3800757"/>
              <a:chOff x="6456556" y="2714547"/>
              <a:chExt cx="3657600" cy="2743201"/>
            </a:xfrm>
            <a:solidFill>
              <a:schemeClr val="tx1"/>
            </a:solidFill>
          </p:grpSpPr>
          <p:sp>
            <p:nvSpPr>
              <p:cNvPr id="13" name="Rectangle 12">
                <a:extLst>
                  <a:ext uri="{FF2B5EF4-FFF2-40B4-BE49-F238E27FC236}">
                    <a16:creationId xmlns:a16="http://schemas.microsoft.com/office/drawing/2014/main" id="{D0665D60-0E52-364B-B54B-D8C4877EF05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EDE63429-6A24-4D4A-B231-D9AB0AD4F7AE}"/>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1" name="Picture 40">
              <a:extLst>
                <a:ext uri="{FF2B5EF4-FFF2-40B4-BE49-F238E27FC236}">
                  <a16:creationId xmlns:a16="http://schemas.microsoft.com/office/drawing/2014/main" id="{CB6D22E7-D2F8-2740-9E02-0F2092A6ACD8}"/>
                </a:ext>
              </a:extLst>
            </p:cNvPr>
            <p:cNvPicPr>
              <a:picLocks noChangeAspect="1"/>
            </p:cNvPicPr>
            <p:nvPr/>
          </p:nvPicPr>
          <p:blipFill>
            <a:blip r:embed="rId4"/>
            <a:stretch>
              <a:fillRect/>
            </a:stretch>
          </p:blipFill>
          <p:spPr>
            <a:xfrm>
              <a:off x="10165337" y="3636708"/>
              <a:ext cx="941527" cy="826430"/>
            </a:xfrm>
            <a:prstGeom prst="rect">
              <a:avLst/>
            </a:prstGeom>
          </p:spPr>
        </p:pic>
        <p:sp>
          <p:nvSpPr>
            <p:cNvPr id="34" name="Rectangle 33">
              <a:extLst>
                <a:ext uri="{FF2B5EF4-FFF2-40B4-BE49-F238E27FC236}">
                  <a16:creationId xmlns:a16="http://schemas.microsoft.com/office/drawing/2014/main" id="{37E584C0-B362-084A-AA11-A9DC8AA3D63F}"/>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4" name="Picture 53">
              <a:extLst>
                <a:ext uri="{FF2B5EF4-FFF2-40B4-BE49-F238E27FC236}">
                  <a16:creationId xmlns:a16="http://schemas.microsoft.com/office/drawing/2014/main" id="{7F2D8DBB-79B8-BB4D-ADEA-A5C756A88B60}"/>
                </a:ext>
              </a:extLst>
            </p:cNvPr>
            <p:cNvPicPr>
              <a:picLocks noChangeAspect="1"/>
            </p:cNvPicPr>
            <p:nvPr/>
          </p:nvPicPr>
          <p:blipFill>
            <a:blip r:embed="rId4"/>
            <a:stretch>
              <a:fillRect/>
            </a:stretch>
          </p:blipFill>
          <p:spPr>
            <a:xfrm>
              <a:off x="7576993" y="3732787"/>
              <a:ext cx="968790" cy="850360"/>
            </a:xfrm>
            <a:prstGeom prst="rect">
              <a:avLst/>
            </a:prstGeom>
          </p:spPr>
        </p:pic>
        <p:sp>
          <p:nvSpPr>
            <p:cNvPr id="55" name="Rectangle 54">
              <a:extLst>
                <a:ext uri="{FF2B5EF4-FFF2-40B4-BE49-F238E27FC236}">
                  <a16:creationId xmlns:a16="http://schemas.microsoft.com/office/drawing/2014/main" id="{CFD43FE1-B055-0542-947B-27AD213957A9}"/>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1E185086-E567-9B48-80EE-A86A2A355DC8}"/>
                </a:ext>
              </a:extLst>
            </p:cNvPr>
            <p:cNvPicPr>
              <a:picLocks noChangeAspect="1"/>
            </p:cNvPicPr>
            <p:nvPr/>
          </p:nvPicPr>
          <p:blipFill>
            <a:blip r:embed="rId5"/>
            <a:stretch>
              <a:fillRect/>
            </a:stretch>
          </p:blipFill>
          <p:spPr>
            <a:xfrm>
              <a:off x="10104965" y="2252033"/>
              <a:ext cx="1153898" cy="1153898"/>
            </a:xfrm>
            <a:prstGeom prst="rect">
              <a:avLst/>
            </a:prstGeom>
          </p:spPr>
        </p:pic>
        <p:sp>
          <p:nvSpPr>
            <p:cNvPr id="4" name="Rectangle 3">
              <a:extLst>
                <a:ext uri="{FF2B5EF4-FFF2-40B4-BE49-F238E27FC236}">
                  <a16:creationId xmlns:a16="http://schemas.microsoft.com/office/drawing/2014/main" id="{0024DB36-5B99-7E46-9BB5-17A427118C2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47" name="Picture 46">
            <a:extLst>
              <a:ext uri="{FF2B5EF4-FFF2-40B4-BE49-F238E27FC236}">
                <a16:creationId xmlns:a16="http://schemas.microsoft.com/office/drawing/2014/main" id="{15F8422D-853D-EE48-BB5E-D778BC9CE6E6}"/>
              </a:ext>
            </a:extLst>
          </p:cNvPr>
          <p:cNvPicPr>
            <a:picLocks noChangeAspect="1"/>
          </p:cNvPicPr>
          <p:nvPr/>
        </p:nvPicPr>
        <p:blipFill>
          <a:blip r:embed="rId6"/>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1662229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1215-F77F-D847-84A1-6ACF17AEFCF8}"/>
              </a:ext>
            </a:extLst>
          </p:cNvPr>
          <p:cNvSpPr>
            <a:spLocks noGrp="1"/>
          </p:cNvSpPr>
          <p:nvPr>
            <p:ph type="title"/>
          </p:nvPr>
        </p:nvSpPr>
        <p:spPr/>
        <p:txBody>
          <a:bodyPr/>
          <a:lstStyle/>
          <a:p>
            <a:r>
              <a:rPr lang="en-US" dirty="0"/>
              <a:t>Markov Decision Process</a:t>
            </a:r>
          </a:p>
        </p:txBody>
      </p:sp>
      <p:sp>
        <p:nvSpPr>
          <p:cNvPr id="3" name="Content Placeholder 2">
            <a:extLst>
              <a:ext uri="{FF2B5EF4-FFF2-40B4-BE49-F238E27FC236}">
                <a16:creationId xmlns:a16="http://schemas.microsoft.com/office/drawing/2014/main" id="{FAE09727-7248-6F4F-941A-857ED73C0551}"/>
              </a:ext>
            </a:extLst>
          </p:cNvPr>
          <p:cNvSpPr>
            <a:spLocks noGrp="1"/>
          </p:cNvSpPr>
          <p:nvPr>
            <p:ph sz="half" idx="1"/>
          </p:nvPr>
        </p:nvSpPr>
        <p:spPr/>
        <p:txBody>
          <a:bodyPr/>
          <a:lstStyle/>
          <a:p>
            <a:r>
              <a:rPr lang="en-US" dirty="0"/>
              <a:t>A </a:t>
            </a:r>
            <a:r>
              <a:rPr lang="en-US" b="1" dirty="0"/>
              <a:t>Markov decision process </a:t>
            </a:r>
            <a:r>
              <a:rPr lang="en-US" dirty="0"/>
              <a:t>or </a:t>
            </a:r>
            <a:r>
              <a:rPr lang="en-US" b="1" dirty="0"/>
              <a:t>MDP </a:t>
            </a:r>
            <a:r>
              <a:rPr lang="en-US" dirty="0"/>
              <a:t>is </a:t>
            </a:r>
          </a:p>
          <a:p>
            <a:pPr marL="342900" indent="-342900">
              <a:buFont typeface="Arial" panose="020B0604020202020204" pitchFamily="34" charset="0"/>
              <a:buChar char="•"/>
            </a:pPr>
            <a:r>
              <a:rPr lang="en-US" dirty="0"/>
              <a:t>a </a:t>
            </a:r>
            <a:r>
              <a:rPr lang="en-US" b="1" dirty="0"/>
              <a:t>sequential </a:t>
            </a:r>
            <a:r>
              <a:rPr lang="en-US" dirty="0"/>
              <a:t>decision problem </a:t>
            </a:r>
          </a:p>
          <a:p>
            <a:pPr marL="342900" indent="-342900">
              <a:buFont typeface="Arial" panose="020B0604020202020204" pitchFamily="34" charset="0"/>
              <a:buChar char="•"/>
            </a:pPr>
            <a:r>
              <a:rPr lang="en-US" dirty="0"/>
              <a:t>for a </a:t>
            </a:r>
            <a:r>
              <a:rPr lang="en-US" b="1" dirty="0"/>
              <a:t>fully observable</a:t>
            </a:r>
            <a:r>
              <a:rPr lang="en-US" dirty="0"/>
              <a:t> environment</a:t>
            </a:r>
          </a:p>
          <a:p>
            <a:pPr marL="342900" indent="-342900">
              <a:buFont typeface="Arial" panose="020B0604020202020204" pitchFamily="34" charset="0"/>
              <a:buChar char="•"/>
            </a:pPr>
            <a:r>
              <a:rPr lang="en-US" dirty="0"/>
              <a:t>with a </a:t>
            </a:r>
            <a:r>
              <a:rPr lang="en-US" b="1" dirty="0"/>
              <a:t>stochastic</a:t>
            </a:r>
            <a:r>
              <a:rPr lang="en-US" dirty="0"/>
              <a:t> transition model</a:t>
            </a:r>
          </a:p>
          <a:p>
            <a:pPr marL="342900" indent="-342900">
              <a:buFont typeface="Arial" panose="020B0604020202020204" pitchFamily="34" charset="0"/>
              <a:buChar char="•"/>
            </a:pPr>
            <a:r>
              <a:rPr lang="en-US" dirty="0"/>
              <a:t>that has </a:t>
            </a:r>
            <a:r>
              <a:rPr lang="en-US" b="1" dirty="0"/>
              <a:t>additive rewards</a:t>
            </a:r>
          </a:p>
          <a:p>
            <a:pPr marL="342900" indent="-342900">
              <a:buFont typeface="Arial" panose="020B0604020202020204" pitchFamily="34" charset="0"/>
              <a:buChar char="•"/>
            </a:pPr>
            <a:endParaRPr lang="en-US" b="1" dirty="0"/>
          </a:p>
          <a:p>
            <a:r>
              <a:rPr lang="en-US" b="1" dirty="0"/>
              <a:t>MDPs are</a:t>
            </a:r>
            <a:r>
              <a:rPr lang="en-US" dirty="0"/>
              <a:t> </a:t>
            </a:r>
            <a:r>
              <a:rPr lang="en-US" b="1" dirty="0"/>
              <a:t>non-deterministic search problems.  </a:t>
            </a:r>
            <a:r>
              <a:rPr lang="en-US" dirty="0"/>
              <a:t>One way of solving them is via </a:t>
            </a:r>
            <a:r>
              <a:rPr lang="en-US" b="1" dirty="0" err="1"/>
              <a:t>expectimax</a:t>
            </a:r>
            <a:r>
              <a:rPr lang="en-US" dirty="0"/>
              <a:t> search.  </a:t>
            </a:r>
          </a:p>
          <a:p>
            <a:endParaRPr lang="en-US" dirty="0"/>
          </a:p>
        </p:txBody>
      </p:sp>
      <p:grpSp>
        <p:nvGrpSpPr>
          <p:cNvPr id="5" name="Group 4">
            <a:extLst>
              <a:ext uri="{FF2B5EF4-FFF2-40B4-BE49-F238E27FC236}">
                <a16:creationId xmlns:a16="http://schemas.microsoft.com/office/drawing/2014/main" id="{260570DF-E9CC-8A42-BBCC-7E778C852865}"/>
              </a:ext>
            </a:extLst>
          </p:cNvPr>
          <p:cNvGrpSpPr/>
          <p:nvPr/>
        </p:nvGrpSpPr>
        <p:grpSpPr>
          <a:xfrm>
            <a:off x="6172202" y="1825625"/>
            <a:ext cx="5361496" cy="2831016"/>
            <a:chOff x="1155827" y="1731182"/>
            <a:chExt cx="6619589" cy="3305918"/>
          </a:xfrm>
        </p:grpSpPr>
        <p:sp>
          <p:nvSpPr>
            <p:cNvPr id="6" name="AutoShape 4">
              <a:extLst>
                <a:ext uri="{FF2B5EF4-FFF2-40B4-BE49-F238E27FC236}">
                  <a16:creationId xmlns:a16="http://schemas.microsoft.com/office/drawing/2014/main" id="{5C293251-938C-A943-A8D8-C7BBFCB032E4}"/>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7" name="Group 60">
              <a:extLst>
                <a:ext uri="{FF2B5EF4-FFF2-40B4-BE49-F238E27FC236}">
                  <a16:creationId xmlns:a16="http://schemas.microsoft.com/office/drawing/2014/main" id="{97E1D7AD-350F-C349-BC52-6D28B9A92586}"/>
                </a:ext>
              </a:extLst>
            </p:cNvPr>
            <p:cNvGrpSpPr>
              <a:grpSpLocks/>
            </p:cNvGrpSpPr>
            <p:nvPr/>
          </p:nvGrpSpPr>
          <p:grpSpPr bwMode="auto">
            <a:xfrm>
              <a:off x="1917829" y="3765550"/>
              <a:ext cx="523585" cy="1271549"/>
              <a:chOff x="1917829" y="3765550"/>
              <a:chExt cx="523585" cy="1271549"/>
            </a:xfrm>
          </p:grpSpPr>
          <p:cxnSp>
            <p:nvCxnSpPr>
              <p:cNvPr id="46" name="AutoShape 13">
                <a:extLst>
                  <a:ext uri="{FF2B5EF4-FFF2-40B4-BE49-F238E27FC236}">
                    <a16:creationId xmlns:a16="http://schemas.microsoft.com/office/drawing/2014/main" id="{28ADAB0E-DFD0-4A4E-9D09-24ABFD2F50B8}"/>
                  </a:ext>
                </a:extLst>
              </p:cNvPr>
              <p:cNvCxnSpPr>
                <a:cxnSpLocks noChangeShapeType="1"/>
                <a:stCxn id="38"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47" name="Rectangle 7">
                <a:extLst>
                  <a:ext uri="{FF2B5EF4-FFF2-40B4-BE49-F238E27FC236}">
                    <a16:creationId xmlns:a16="http://schemas.microsoft.com/office/drawing/2014/main" id="{0877DCE7-02DE-D742-919E-8079AA7B4A73}"/>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8" name="Group 61">
              <a:extLst>
                <a:ext uri="{FF2B5EF4-FFF2-40B4-BE49-F238E27FC236}">
                  <a16:creationId xmlns:a16="http://schemas.microsoft.com/office/drawing/2014/main" id="{42421445-EF6B-6745-A813-90BC8363FF1B}"/>
                </a:ext>
              </a:extLst>
            </p:cNvPr>
            <p:cNvGrpSpPr>
              <a:grpSpLocks/>
            </p:cNvGrpSpPr>
            <p:nvPr/>
          </p:nvGrpSpPr>
          <p:grpSpPr bwMode="auto">
            <a:xfrm>
              <a:off x="2173288" y="3765550"/>
              <a:ext cx="1030127" cy="1271549"/>
              <a:chOff x="2173288" y="3765550"/>
              <a:chExt cx="1030127" cy="1271549"/>
            </a:xfrm>
          </p:grpSpPr>
          <p:cxnSp>
            <p:nvCxnSpPr>
              <p:cNvPr id="44" name="AutoShape 17">
                <a:extLst>
                  <a:ext uri="{FF2B5EF4-FFF2-40B4-BE49-F238E27FC236}">
                    <a16:creationId xmlns:a16="http://schemas.microsoft.com/office/drawing/2014/main" id="{67A2FBA4-0BB9-3A4F-AAE2-8B0946F8B4C2}"/>
                  </a:ext>
                </a:extLst>
              </p:cNvPr>
              <p:cNvCxnSpPr>
                <a:cxnSpLocks noChangeShapeType="1"/>
                <a:stCxn id="38"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5" name="Rectangle 7">
                <a:extLst>
                  <a:ext uri="{FF2B5EF4-FFF2-40B4-BE49-F238E27FC236}">
                    <a16:creationId xmlns:a16="http://schemas.microsoft.com/office/drawing/2014/main" id="{97B86968-E100-424B-BCC7-2E976910D292}"/>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9" name="Group 64">
              <a:extLst>
                <a:ext uri="{FF2B5EF4-FFF2-40B4-BE49-F238E27FC236}">
                  <a16:creationId xmlns:a16="http://schemas.microsoft.com/office/drawing/2014/main" id="{90A898B8-ADB6-064F-A4E8-D36F3D2E9C78}"/>
                </a:ext>
              </a:extLst>
            </p:cNvPr>
            <p:cNvGrpSpPr>
              <a:grpSpLocks/>
            </p:cNvGrpSpPr>
            <p:nvPr/>
          </p:nvGrpSpPr>
          <p:grpSpPr bwMode="auto">
            <a:xfrm>
              <a:off x="6489830" y="3765550"/>
              <a:ext cx="523585" cy="1271549"/>
              <a:chOff x="6489830" y="3765550"/>
              <a:chExt cx="523585" cy="1271549"/>
            </a:xfrm>
          </p:grpSpPr>
          <p:cxnSp>
            <p:nvCxnSpPr>
              <p:cNvPr id="42" name="AutoShape 33">
                <a:extLst>
                  <a:ext uri="{FF2B5EF4-FFF2-40B4-BE49-F238E27FC236}">
                    <a16:creationId xmlns:a16="http://schemas.microsoft.com/office/drawing/2014/main" id="{AD282C05-373D-A147-96EB-1617BB11B245}"/>
                  </a:ext>
                </a:extLst>
              </p:cNvPr>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43" name="Rectangle 7">
                <a:extLst>
                  <a:ext uri="{FF2B5EF4-FFF2-40B4-BE49-F238E27FC236}">
                    <a16:creationId xmlns:a16="http://schemas.microsoft.com/office/drawing/2014/main" id="{1F3A6F23-475E-D746-943F-3387E87886D7}"/>
                  </a:ext>
                </a:extLst>
              </p:cNvPr>
              <p:cNvSpPr>
                <a:spLocks noChangeArrowheads="1"/>
              </p:cNvSpPr>
              <p:nvPr/>
            </p:nvSpPr>
            <p:spPr bwMode="auto">
              <a:xfrm>
                <a:off x="648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grpSp>
          <p:nvGrpSpPr>
            <p:cNvPr id="10" name="Group 65">
              <a:extLst>
                <a:ext uri="{FF2B5EF4-FFF2-40B4-BE49-F238E27FC236}">
                  <a16:creationId xmlns:a16="http://schemas.microsoft.com/office/drawing/2014/main" id="{AC1938F0-5E5B-6E48-B67A-752C5FA0D83E}"/>
                </a:ext>
              </a:extLst>
            </p:cNvPr>
            <p:cNvGrpSpPr>
              <a:grpSpLocks/>
            </p:cNvGrpSpPr>
            <p:nvPr/>
          </p:nvGrpSpPr>
          <p:grpSpPr bwMode="auto">
            <a:xfrm>
              <a:off x="6745288" y="3765550"/>
              <a:ext cx="1030128" cy="1271549"/>
              <a:chOff x="6745288" y="3765550"/>
              <a:chExt cx="1030128" cy="1271549"/>
            </a:xfrm>
          </p:grpSpPr>
          <p:cxnSp>
            <p:nvCxnSpPr>
              <p:cNvPr id="40" name="AutoShape 37">
                <a:extLst>
                  <a:ext uri="{FF2B5EF4-FFF2-40B4-BE49-F238E27FC236}">
                    <a16:creationId xmlns:a16="http://schemas.microsoft.com/office/drawing/2014/main" id="{80F95022-2262-E942-BEDA-23E3BBDF8DE7}"/>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41" name="Rectangle 7">
                <a:extLst>
                  <a:ext uri="{FF2B5EF4-FFF2-40B4-BE49-F238E27FC236}">
                    <a16:creationId xmlns:a16="http://schemas.microsoft.com/office/drawing/2014/main" id="{FDC152CC-74AB-4545-A439-CEB5E7A6FCA7}"/>
                  </a:ext>
                </a:extLst>
              </p:cNvPr>
              <p:cNvSpPr>
                <a:spLocks noChangeArrowheads="1"/>
              </p:cNvSpPr>
              <p:nvPr/>
            </p:nvSpPr>
            <p:spPr bwMode="auto">
              <a:xfrm>
                <a:off x="7251831"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0</a:t>
                </a:r>
              </a:p>
            </p:txBody>
          </p:sp>
        </p:grpSp>
        <p:grpSp>
          <p:nvGrpSpPr>
            <p:cNvPr id="11" name="Group 51">
              <a:extLst>
                <a:ext uri="{FF2B5EF4-FFF2-40B4-BE49-F238E27FC236}">
                  <a16:creationId xmlns:a16="http://schemas.microsoft.com/office/drawing/2014/main" id="{3C9A2471-2587-DD41-AC8E-962FDEDA6EFA}"/>
                </a:ext>
              </a:extLst>
            </p:cNvPr>
            <p:cNvGrpSpPr>
              <a:grpSpLocks/>
            </p:cNvGrpSpPr>
            <p:nvPr/>
          </p:nvGrpSpPr>
          <p:grpSpPr bwMode="auto">
            <a:xfrm>
              <a:off x="1984377" y="2342050"/>
              <a:ext cx="2476498" cy="1423497"/>
              <a:chOff x="1984375" y="2342053"/>
              <a:chExt cx="2476498" cy="1423497"/>
            </a:xfrm>
          </p:grpSpPr>
          <p:sp>
            <p:nvSpPr>
              <p:cNvPr id="38" name="AutoShape 6">
                <a:extLst>
                  <a:ext uri="{FF2B5EF4-FFF2-40B4-BE49-F238E27FC236}">
                    <a16:creationId xmlns:a16="http://schemas.microsoft.com/office/drawing/2014/main" id="{15149B86-69E6-494F-B01D-39C065E13EBA}"/>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9" name="AutoShape 7">
                <a:extLst>
                  <a:ext uri="{FF2B5EF4-FFF2-40B4-BE49-F238E27FC236}">
                    <a16:creationId xmlns:a16="http://schemas.microsoft.com/office/drawing/2014/main" id="{A823B434-E756-FF4A-920A-C006B5CF4836}"/>
                  </a:ext>
                </a:extLst>
              </p:cNvPr>
              <p:cNvCxnSpPr>
                <a:cxnSpLocks noChangeShapeType="1"/>
                <a:stCxn id="6" idx="3"/>
                <a:endCxn id="23"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2" name="AutoShape 9">
              <a:extLst>
                <a:ext uri="{FF2B5EF4-FFF2-40B4-BE49-F238E27FC236}">
                  <a16:creationId xmlns:a16="http://schemas.microsoft.com/office/drawing/2014/main" id="{5B6F664C-A0B3-6D4C-A356-D383CD3CF274}"/>
                </a:ext>
              </a:extLst>
            </p:cNvPr>
            <p:cNvCxnSpPr>
              <a:cxnSpLocks noChangeShapeType="1"/>
              <a:stCxn id="38"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3" name="Rectangle 7">
              <a:extLst>
                <a:ext uri="{FF2B5EF4-FFF2-40B4-BE49-F238E27FC236}">
                  <a16:creationId xmlns:a16="http://schemas.microsoft.com/office/drawing/2014/main" id="{89C7AE28-7DB1-AF40-AFC9-E8FD2F523438}"/>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4" name="AutoShape 21">
              <a:extLst>
                <a:ext uri="{FF2B5EF4-FFF2-40B4-BE49-F238E27FC236}">
                  <a16:creationId xmlns:a16="http://schemas.microsoft.com/office/drawing/2014/main" id="{8880C9DD-FA33-C04F-B15C-37DF9931BE23}"/>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5" name="Group 59">
              <a:extLst>
                <a:ext uri="{FF2B5EF4-FFF2-40B4-BE49-F238E27FC236}">
                  <a16:creationId xmlns:a16="http://schemas.microsoft.com/office/drawing/2014/main" id="{C92AB2B3-39A3-2A42-9321-A0EE464F8A0C}"/>
                </a:ext>
              </a:extLst>
            </p:cNvPr>
            <p:cNvGrpSpPr>
              <a:grpSpLocks/>
            </p:cNvGrpSpPr>
            <p:nvPr/>
          </p:nvGrpSpPr>
          <p:grpSpPr bwMode="auto">
            <a:xfrm>
              <a:off x="4270375" y="2342050"/>
              <a:ext cx="381000" cy="1407625"/>
              <a:chOff x="4270375" y="2342051"/>
              <a:chExt cx="381000" cy="1407624"/>
            </a:xfrm>
          </p:grpSpPr>
          <p:sp>
            <p:nvSpPr>
              <p:cNvPr id="36" name="AutoShape 20">
                <a:extLst>
                  <a:ext uri="{FF2B5EF4-FFF2-40B4-BE49-F238E27FC236}">
                    <a16:creationId xmlns:a16="http://schemas.microsoft.com/office/drawing/2014/main" id="{097FE55D-0B20-234E-9299-4C01E5DC8CBB}"/>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7" name="AutoShape 21">
                <a:extLst>
                  <a:ext uri="{FF2B5EF4-FFF2-40B4-BE49-F238E27FC236}">
                    <a16:creationId xmlns:a16="http://schemas.microsoft.com/office/drawing/2014/main" id="{3CA481B2-DB6D-704F-9585-7C8C89CA4D5D}"/>
                  </a:ext>
                </a:extLst>
              </p:cNvPr>
              <p:cNvCxnSpPr>
                <a:cxnSpLocks noChangeShapeType="1"/>
                <a:stCxn id="6" idx="3"/>
                <a:endCxn id="21"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16" name="Group 58">
              <a:extLst>
                <a:ext uri="{FF2B5EF4-FFF2-40B4-BE49-F238E27FC236}">
                  <a16:creationId xmlns:a16="http://schemas.microsoft.com/office/drawing/2014/main" id="{C392D111-E0F3-7D41-A5AB-A0B7843723C1}"/>
                </a:ext>
              </a:extLst>
            </p:cNvPr>
            <p:cNvGrpSpPr>
              <a:grpSpLocks/>
            </p:cNvGrpSpPr>
            <p:nvPr/>
          </p:nvGrpSpPr>
          <p:grpSpPr bwMode="auto">
            <a:xfrm>
              <a:off x="3441829" y="3762375"/>
              <a:ext cx="1017459" cy="1274725"/>
              <a:chOff x="3441829" y="3762375"/>
              <a:chExt cx="1017459" cy="1274725"/>
            </a:xfrm>
          </p:grpSpPr>
          <p:cxnSp>
            <p:nvCxnSpPr>
              <p:cNvPr id="33" name="AutoShape 23">
                <a:extLst>
                  <a:ext uri="{FF2B5EF4-FFF2-40B4-BE49-F238E27FC236}">
                    <a16:creationId xmlns:a16="http://schemas.microsoft.com/office/drawing/2014/main" id="{270C680C-A836-204E-8FAB-68468EE1473A}"/>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4" name="Rectangle 7">
                <a:extLst>
                  <a:ext uri="{FF2B5EF4-FFF2-40B4-BE49-F238E27FC236}">
                    <a16:creationId xmlns:a16="http://schemas.microsoft.com/office/drawing/2014/main" id="{BE72DA82-1FB0-224C-9D4C-FD67A7B8E8C8}"/>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cxnSp>
            <p:nvCxnSpPr>
              <p:cNvPr id="35" name="AutoShape 21">
                <a:extLst>
                  <a:ext uri="{FF2B5EF4-FFF2-40B4-BE49-F238E27FC236}">
                    <a16:creationId xmlns:a16="http://schemas.microsoft.com/office/drawing/2014/main" id="{DD4885BB-0E80-D544-AE50-25DF38F43E18}"/>
                  </a:ext>
                </a:extLst>
              </p:cNvPr>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17" name="Group 61">
              <a:extLst>
                <a:ext uri="{FF2B5EF4-FFF2-40B4-BE49-F238E27FC236}">
                  <a16:creationId xmlns:a16="http://schemas.microsoft.com/office/drawing/2014/main" id="{AEA9A5CB-FDBE-B94F-9CA7-AA1577A53917}"/>
                </a:ext>
              </a:extLst>
            </p:cNvPr>
            <p:cNvGrpSpPr>
              <a:grpSpLocks/>
            </p:cNvGrpSpPr>
            <p:nvPr/>
          </p:nvGrpSpPr>
          <p:grpSpPr bwMode="auto">
            <a:xfrm>
              <a:off x="4460875" y="2342050"/>
              <a:ext cx="2476503" cy="1423500"/>
              <a:chOff x="4460872" y="2342050"/>
              <a:chExt cx="2476503" cy="1423500"/>
            </a:xfrm>
          </p:grpSpPr>
          <p:sp>
            <p:nvSpPr>
              <p:cNvPr id="31" name="AutoShape 26">
                <a:extLst>
                  <a:ext uri="{FF2B5EF4-FFF2-40B4-BE49-F238E27FC236}">
                    <a16:creationId xmlns:a16="http://schemas.microsoft.com/office/drawing/2014/main" id="{11E10EC8-1CA0-8B46-B882-AB6F5BACF3DC}"/>
                  </a:ext>
                </a:extLst>
              </p:cNvPr>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2" name="AutoShape 27">
                <a:extLst>
                  <a:ext uri="{FF2B5EF4-FFF2-40B4-BE49-F238E27FC236}">
                    <a16:creationId xmlns:a16="http://schemas.microsoft.com/office/drawing/2014/main" id="{5E9FBABA-1254-7B4A-A499-A915CAF14828}"/>
                  </a:ext>
                </a:extLst>
              </p:cNvPr>
              <p:cNvCxnSpPr>
                <a:cxnSpLocks noChangeShapeType="1"/>
                <a:stCxn id="6" idx="3"/>
                <a:endCxn id="22" idx="0"/>
              </p:cNvCxnSpPr>
              <p:nvPr/>
            </p:nvCxnSpPr>
            <p:spPr bwMode="auto">
              <a:xfrm>
                <a:off x="4460872" y="2342050"/>
                <a:ext cx="2282826" cy="765926"/>
              </a:xfrm>
              <a:prstGeom prst="straightConnector1">
                <a:avLst/>
              </a:prstGeom>
              <a:noFill/>
              <a:ln w="19050">
                <a:solidFill>
                  <a:schemeClr val="tx1"/>
                </a:solidFill>
                <a:round/>
                <a:headEnd/>
                <a:tailEnd type="triangle" w="lg" len="lg"/>
              </a:ln>
            </p:spPr>
          </p:cxnSp>
        </p:grpSp>
        <p:grpSp>
          <p:nvGrpSpPr>
            <p:cNvPr id="18" name="Group 60">
              <a:extLst>
                <a:ext uri="{FF2B5EF4-FFF2-40B4-BE49-F238E27FC236}">
                  <a16:creationId xmlns:a16="http://schemas.microsoft.com/office/drawing/2014/main" id="{294BB996-4A2E-3949-ACCE-61F5DD2F12B5}"/>
                </a:ext>
              </a:extLst>
            </p:cNvPr>
            <p:cNvGrpSpPr>
              <a:grpSpLocks/>
            </p:cNvGrpSpPr>
            <p:nvPr/>
          </p:nvGrpSpPr>
          <p:grpSpPr bwMode="auto">
            <a:xfrm>
              <a:off x="5727830" y="3762375"/>
              <a:ext cx="1017458" cy="1274725"/>
              <a:chOff x="5727830" y="3762375"/>
              <a:chExt cx="1017458" cy="1274725"/>
            </a:xfrm>
          </p:grpSpPr>
          <p:cxnSp>
            <p:nvCxnSpPr>
              <p:cNvPr id="28" name="AutoShape 29">
                <a:extLst>
                  <a:ext uri="{FF2B5EF4-FFF2-40B4-BE49-F238E27FC236}">
                    <a16:creationId xmlns:a16="http://schemas.microsoft.com/office/drawing/2014/main" id="{2F5E2817-DF13-7048-B1C1-47A1A5BF9B0A}"/>
                  </a:ext>
                </a:extLst>
              </p:cNvPr>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29" name="Rectangle 7">
                <a:extLst>
                  <a:ext uri="{FF2B5EF4-FFF2-40B4-BE49-F238E27FC236}">
                    <a16:creationId xmlns:a16="http://schemas.microsoft.com/office/drawing/2014/main" id="{597BDB45-365A-CD42-A83A-430D6015CBA2}"/>
                  </a:ext>
                </a:extLst>
              </p:cNvPr>
              <p:cNvSpPr>
                <a:spLocks noChangeArrowheads="1"/>
              </p:cNvSpPr>
              <p:nvPr/>
            </p:nvSpPr>
            <p:spPr bwMode="auto">
              <a:xfrm>
                <a:off x="5727830"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15</a:t>
                </a:r>
              </a:p>
            </p:txBody>
          </p:sp>
          <p:cxnSp>
            <p:nvCxnSpPr>
              <p:cNvPr id="30" name="AutoShape 21">
                <a:extLst>
                  <a:ext uri="{FF2B5EF4-FFF2-40B4-BE49-F238E27FC236}">
                    <a16:creationId xmlns:a16="http://schemas.microsoft.com/office/drawing/2014/main" id="{3B9E6486-5BFA-044A-97C0-B684388809E0}"/>
                  </a:ext>
                </a:extLst>
              </p:cNvPr>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19" name="Group 64">
              <a:extLst>
                <a:ext uri="{FF2B5EF4-FFF2-40B4-BE49-F238E27FC236}">
                  <a16:creationId xmlns:a16="http://schemas.microsoft.com/office/drawing/2014/main" id="{481ABEF8-4681-1F4E-A4E1-FD2FE6D6DA11}"/>
                </a:ext>
              </a:extLst>
            </p:cNvPr>
            <p:cNvGrpSpPr>
              <a:grpSpLocks/>
            </p:cNvGrpSpPr>
            <p:nvPr/>
          </p:nvGrpSpPr>
          <p:grpSpPr bwMode="auto">
            <a:xfrm>
              <a:off x="4203827" y="3765550"/>
              <a:ext cx="523585" cy="1271549"/>
              <a:chOff x="6489827" y="3765550"/>
              <a:chExt cx="523585" cy="1271549"/>
            </a:xfrm>
          </p:grpSpPr>
          <p:cxnSp>
            <p:nvCxnSpPr>
              <p:cNvPr id="26" name="AutoShape 33">
                <a:extLst>
                  <a:ext uri="{FF2B5EF4-FFF2-40B4-BE49-F238E27FC236}">
                    <a16:creationId xmlns:a16="http://schemas.microsoft.com/office/drawing/2014/main" id="{302C0B8A-E73B-1D4C-A350-96A410199A6C}"/>
                  </a:ext>
                </a:extLst>
              </p:cNvPr>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27" name="Rectangle 7">
                <a:extLst>
                  <a:ext uri="{FF2B5EF4-FFF2-40B4-BE49-F238E27FC236}">
                    <a16:creationId xmlns:a16="http://schemas.microsoft.com/office/drawing/2014/main" id="{1F124795-2004-7E46-95FD-375019CF9F47}"/>
                  </a:ext>
                </a:extLst>
              </p:cNvPr>
              <p:cNvSpPr>
                <a:spLocks noChangeArrowheads="1"/>
              </p:cNvSpPr>
              <p:nvPr/>
            </p:nvSpPr>
            <p:spPr bwMode="auto">
              <a:xfrm>
                <a:off x="6489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4</a:t>
                </a:r>
              </a:p>
            </p:txBody>
          </p:sp>
        </p:grpSp>
        <p:grpSp>
          <p:nvGrpSpPr>
            <p:cNvPr id="20" name="Group 65">
              <a:extLst>
                <a:ext uri="{FF2B5EF4-FFF2-40B4-BE49-F238E27FC236}">
                  <a16:creationId xmlns:a16="http://schemas.microsoft.com/office/drawing/2014/main" id="{C06C97CA-5DB4-8145-8E19-FF2B9C61BB4F}"/>
                </a:ext>
              </a:extLst>
            </p:cNvPr>
            <p:cNvGrpSpPr>
              <a:grpSpLocks/>
            </p:cNvGrpSpPr>
            <p:nvPr/>
          </p:nvGrpSpPr>
          <p:grpSpPr bwMode="auto">
            <a:xfrm>
              <a:off x="4459288" y="3765550"/>
              <a:ext cx="1030129" cy="1271549"/>
              <a:chOff x="6745288" y="3765550"/>
              <a:chExt cx="1030129" cy="1271549"/>
            </a:xfrm>
          </p:grpSpPr>
          <p:cxnSp>
            <p:nvCxnSpPr>
              <p:cNvPr id="24" name="AutoShape 37">
                <a:extLst>
                  <a:ext uri="{FF2B5EF4-FFF2-40B4-BE49-F238E27FC236}">
                    <a16:creationId xmlns:a16="http://schemas.microsoft.com/office/drawing/2014/main" id="{3A48DEE7-026D-8E46-B6FF-AB97A1B68C3A}"/>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25" name="Rectangle 7">
                <a:extLst>
                  <a:ext uri="{FF2B5EF4-FFF2-40B4-BE49-F238E27FC236}">
                    <a16:creationId xmlns:a16="http://schemas.microsoft.com/office/drawing/2014/main" id="{48323841-5042-F94F-AC5F-D8AC24F61F9D}"/>
                  </a:ext>
                </a:extLst>
              </p:cNvPr>
              <p:cNvSpPr>
                <a:spLocks noChangeArrowheads="1"/>
              </p:cNvSpPr>
              <p:nvPr/>
            </p:nvSpPr>
            <p:spPr bwMode="auto">
              <a:xfrm>
                <a:off x="7251832"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sp>
          <p:nvSpPr>
            <p:cNvPr id="21" name="Oval 11">
              <a:extLst>
                <a:ext uri="{FF2B5EF4-FFF2-40B4-BE49-F238E27FC236}">
                  <a16:creationId xmlns:a16="http://schemas.microsoft.com/office/drawing/2014/main" id="{110B9329-AF04-1441-BB08-13A26C74F678}"/>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2" name="Oval 11">
              <a:extLst>
                <a:ext uri="{FF2B5EF4-FFF2-40B4-BE49-F238E27FC236}">
                  <a16:creationId xmlns:a16="http://schemas.microsoft.com/office/drawing/2014/main" id="{BAA2BAA3-3FAD-8C44-8E9A-01659C16BADE}"/>
                </a:ext>
              </a:extLst>
            </p:cNvPr>
            <p:cNvSpPr>
              <a:spLocks noChangeArrowheads="1"/>
            </p:cNvSpPr>
            <p:nvPr/>
          </p:nvSpPr>
          <p:spPr bwMode="auto">
            <a:xfrm>
              <a:off x="6413960" y="3107976"/>
              <a:ext cx="659481" cy="659481"/>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3" name="Oval 11">
              <a:extLst>
                <a:ext uri="{FF2B5EF4-FFF2-40B4-BE49-F238E27FC236}">
                  <a16:creationId xmlns:a16="http://schemas.microsoft.com/office/drawing/2014/main" id="{C3397C86-0CE9-EF47-A391-CF940B279BF3}"/>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sp>
        <p:nvSpPr>
          <p:cNvPr id="48" name="Google Shape;75;g92b3bf485b_0_0">
            <a:extLst>
              <a:ext uri="{FF2B5EF4-FFF2-40B4-BE49-F238E27FC236}">
                <a16:creationId xmlns:a16="http://schemas.microsoft.com/office/drawing/2014/main" id="{F8E6F584-9F23-444E-8CAE-5C04FB9A8A73}"/>
              </a:ext>
            </a:extLst>
          </p:cNvPr>
          <p:cNvSpPr/>
          <p:nvPr/>
        </p:nvSpPr>
        <p:spPr>
          <a:xfrm>
            <a:off x="6226811" y="365125"/>
            <a:ext cx="4471254" cy="1129829"/>
          </a:xfrm>
          <a:prstGeom prst="wedgeRoundRectCallout">
            <a:avLst>
              <a:gd name="adj1" fmla="val -33235"/>
              <a:gd name="adj2" fmla="val 168786"/>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err="1"/>
              <a:t>Expectimax</a:t>
            </a:r>
            <a:r>
              <a:rPr lang="en-US" sz="2000" b="1" dirty="0"/>
              <a:t> node</a:t>
            </a:r>
            <a:r>
              <a:rPr lang="en-US" sz="2000" dirty="0"/>
              <a:t>: outcome is uncertain. In </a:t>
            </a:r>
            <a:r>
              <a:rPr lang="en-US" sz="2000" dirty="0" err="1"/>
              <a:t>expectimax</a:t>
            </a:r>
            <a:r>
              <a:rPr lang="en-US" sz="2000" dirty="0"/>
              <a:t> search </a:t>
            </a:r>
          </a:p>
          <a:p>
            <a:pPr algn="ctr">
              <a:buSzPts val="2500"/>
            </a:pPr>
            <a:r>
              <a:rPr lang="en-US" sz="2000" dirty="0"/>
              <a:t>we calculate their expected utilities.</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294331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58689-3A59-A24C-A452-E9D2FCB829E9}"/>
              </a:ext>
            </a:extLst>
          </p:cNvPr>
          <p:cNvSpPr>
            <a:spLocks noGrp="1"/>
          </p:cNvSpPr>
          <p:nvPr>
            <p:ph type="title"/>
          </p:nvPr>
        </p:nvSpPr>
        <p:spPr/>
        <p:txBody>
          <a:bodyPr/>
          <a:lstStyle/>
          <a:p>
            <a:r>
              <a:rPr lang="en-US" dirty="0"/>
              <a:t>Markov Decision Process</a:t>
            </a:r>
          </a:p>
        </p:txBody>
      </p:sp>
      <p:sp>
        <p:nvSpPr>
          <p:cNvPr id="3" name="Content Placeholder 2">
            <a:extLst>
              <a:ext uri="{FF2B5EF4-FFF2-40B4-BE49-F238E27FC236}">
                <a16:creationId xmlns:a16="http://schemas.microsoft.com/office/drawing/2014/main" id="{6600F974-1351-EB4D-AA61-170DA5A743B8}"/>
              </a:ext>
            </a:extLst>
          </p:cNvPr>
          <p:cNvSpPr>
            <a:spLocks noGrp="1"/>
          </p:cNvSpPr>
          <p:nvPr>
            <p:ph idx="1"/>
          </p:nvPr>
        </p:nvSpPr>
        <p:spPr/>
        <p:txBody>
          <a:bodyPr/>
          <a:lstStyle/>
          <a:p>
            <a:r>
              <a:rPr lang="en-US" dirty="0"/>
              <a:t>To find a solution to an MDP, you need to define the following things:</a:t>
            </a:r>
            <a:endParaRPr lang="en-US" b="1" dirty="0"/>
          </a:p>
          <a:p>
            <a:pPr marL="342900" indent="-342900">
              <a:buFont typeface="Arial" panose="020B0604020202020204" pitchFamily="34" charset="0"/>
              <a:buChar char="•"/>
            </a:pPr>
            <a:r>
              <a:rPr lang="en-US" b="1" dirty="0"/>
              <a:t>A set of states</a:t>
            </a:r>
            <a:r>
              <a:rPr lang="en-US" dirty="0"/>
              <a:t> s ∈ S</a:t>
            </a:r>
            <a:endParaRPr lang="en-US" b="1" dirty="0"/>
          </a:p>
          <a:p>
            <a:pPr marL="342900" indent="-342900">
              <a:buFont typeface="Arial" panose="020B0604020202020204" pitchFamily="34" charset="0"/>
              <a:buChar char="•"/>
            </a:pPr>
            <a:r>
              <a:rPr lang="en-US" b="1" dirty="0"/>
              <a:t>A set of actions </a:t>
            </a:r>
            <a:r>
              <a:rPr lang="en-US" dirty="0"/>
              <a:t>a ∈ A</a:t>
            </a:r>
          </a:p>
          <a:p>
            <a:pPr marL="342900" indent="-342900">
              <a:buFont typeface="Arial" panose="020B0604020202020204" pitchFamily="34" charset="0"/>
              <a:buChar char="•"/>
            </a:pPr>
            <a:r>
              <a:rPr lang="en-US" dirty="0"/>
              <a:t>A transition function </a:t>
            </a:r>
            <a:r>
              <a:rPr lang="en-US" b="1" dirty="0"/>
              <a:t>T(s, a, s’)</a:t>
            </a:r>
          </a:p>
          <a:p>
            <a:pPr marL="1028700" lvl="1" indent="-342900"/>
            <a:r>
              <a:rPr lang="en-US" dirty="0">
                <a:ea typeface="ＭＳ Ｐゴシック" pitchFamily="34" charset="-128"/>
              </a:rPr>
              <a:t>Probability that executing action </a:t>
            </a:r>
            <a:r>
              <a:rPr lang="en-US" b="1" dirty="0">
                <a:ea typeface="ＭＳ Ｐゴシック" pitchFamily="34" charset="-128"/>
              </a:rPr>
              <a:t>a</a:t>
            </a:r>
            <a:r>
              <a:rPr lang="en-US" dirty="0">
                <a:ea typeface="ＭＳ Ｐゴシック" pitchFamily="34" charset="-128"/>
              </a:rPr>
              <a:t> in </a:t>
            </a:r>
            <a:r>
              <a:rPr lang="en-US" b="1" dirty="0">
                <a:ea typeface="ＭＳ Ｐゴシック" pitchFamily="34" charset="-128"/>
              </a:rPr>
              <a:t>s</a:t>
            </a:r>
            <a:r>
              <a:rPr lang="en-US" dirty="0">
                <a:ea typeface="ＭＳ Ｐゴシック" pitchFamily="34" charset="-128"/>
              </a:rPr>
              <a:t> will lead to </a:t>
            </a:r>
            <a:r>
              <a:rPr lang="en-US" b="1" dirty="0">
                <a:ea typeface="ＭＳ Ｐゴシック" pitchFamily="34" charset="-128"/>
              </a:rPr>
              <a:t>s’</a:t>
            </a:r>
            <a:r>
              <a:rPr lang="en-US" dirty="0">
                <a:ea typeface="ＭＳ Ｐゴシック" pitchFamily="34" charset="-128"/>
              </a:rPr>
              <a:t> </a:t>
            </a:r>
            <a:r>
              <a:rPr lang="en-US" b="1" dirty="0"/>
              <a:t>P(s’ | s, a)</a:t>
            </a:r>
          </a:p>
          <a:p>
            <a:pPr marL="1028700" lvl="1" indent="-342900"/>
            <a:r>
              <a:rPr lang="en-US" dirty="0"/>
              <a:t>The probability is called </a:t>
            </a:r>
            <a:r>
              <a:rPr lang="en-US" b="1" dirty="0"/>
              <a:t>the model</a:t>
            </a:r>
          </a:p>
          <a:p>
            <a:pPr marL="342900" indent="-342900">
              <a:buFont typeface="Arial" panose="020B0604020202020204" pitchFamily="34" charset="0"/>
              <a:buChar char="•"/>
            </a:pPr>
            <a:r>
              <a:rPr lang="en-US" dirty="0"/>
              <a:t>A reward function </a:t>
            </a:r>
            <a:r>
              <a:rPr lang="en-US" b="1" dirty="0"/>
              <a:t>R(s, a, s’)</a:t>
            </a:r>
          </a:p>
          <a:p>
            <a:pPr marL="1028700" lvl="1" indent="-342900"/>
            <a:r>
              <a:rPr lang="en-US" dirty="0"/>
              <a:t>Sometimes just R(s) or R(s’)</a:t>
            </a:r>
          </a:p>
          <a:p>
            <a:pPr marL="342900" indent="-342900">
              <a:buFont typeface="Arial" panose="020B0604020202020204" pitchFamily="34" charset="0"/>
              <a:buChar char="•"/>
            </a:pPr>
            <a:r>
              <a:rPr lang="en-US" dirty="0"/>
              <a:t>An </a:t>
            </a:r>
            <a:r>
              <a:rPr lang="en-US" b="1" dirty="0"/>
              <a:t>initial state </a:t>
            </a:r>
            <a:r>
              <a:rPr lang="en-US" dirty="0"/>
              <a:t>s</a:t>
            </a:r>
            <a:r>
              <a:rPr lang="en-US" baseline="-25000" dirty="0"/>
              <a:t>0</a:t>
            </a:r>
          </a:p>
          <a:p>
            <a:pPr marL="342900" indent="-342900">
              <a:buFont typeface="Arial" panose="020B0604020202020204" pitchFamily="34" charset="0"/>
              <a:buChar char="•"/>
            </a:pPr>
            <a:r>
              <a:rPr lang="en-US" dirty="0"/>
              <a:t>Optionally, one or more </a:t>
            </a:r>
            <a:r>
              <a:rPr lang="en-US" b="1" dirty="0"/>
              <a:t>terminal states</a:t>
            </a:r>
          </a:p>
          <a:p>
            <a:pPr marL="1028700" lvl="1" indent="-342900"/>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15541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 sequence of action that corresponded to the shortest path.</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44" name="Google Shape;75;g92b3bf485b_0_0">
            <a:extLst>
              <a:ext uri="{FF2B5EF4-FFF2-40B4-BE49-F238E27FC236}">
                <a16:creationId xmlns:a16="http://schemas.microsoft.com/office/drawing/2014/main" id="{8376974E-4327-9E40-89DE-1E6586422D62}"/>
              </a:ext>
            </a:extLst>
          </p:cNvPr>
          <p:cNvSpPr/>
          <p:nvPr/>
        </p:nvSpPr>
        <p:spPr>
          <a:xfrm>
            <a:off x="1244128" y="5620445"/>
            <a:ext cx="4180279" cy="556517"/>
          </a:xfrm>
          <a:prstGeom prst="wedgeRoundRectCallout">
            <a:avLst>
              <a:gd name="adj1" fmla="val -2602"/>
              <a:gd name="adj2" fmla="val -15834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sym typeface="Open Sans"/>
              </a:rPr>
              <a:t>Policy </a:t>
            </a:r>
            <a:r>
              <a:rPr lang="en-US" sz="2000" dirty="0"/>
              <a:t>𝝿 tells the agent what action </a:t>
            </a:r>
            <a:r>
              <a:rPr lang="en-US" sz="2000" dirty="0">
                <a:sym typeface="Open Sans"/>
              </a:rPr>
              <a:t>to take at state s.</a:t>
            </a:r>
            <a:endParaRPr lang="en-US" sz="2000" dirty="0">
              <a:latin typeface="Open Sans"/>
              <a:ea typeface="Open Sans"/>
              <a:cs typeface="Open Sans"/>
              <a:sym typeface="Open Sans"/>
            </a:endParaRPr>
          </a:p>
        </p:txBody>
      </p:sp>
      <p:sp>
        <p:nvSpPr>
          <p:cNvPr id="45" name="Google Shape;75;g92b3bf485b_0_0">
            <a:extLst>
              <a:ext uri="{FF2B5EF4-FFF2-40B4-BE49-F238E27FC236}">
                <a16:creationId xmlns:a16="http://schemas.microsoft.com/office/drawing/2014/main" id="{54FE09F1-A282-7C43-81E0-2FCCE6192B5A}"/>
              </a:ext>
            </a:extLst>
          </p:cNvPr>
          <p:cNvSpPr/>
          <p:nvPr/>
        </p:nvSpPr>
        <p:spPr>
          <a:xfrm>
            <a:off x="6315469" y="6050598"/>
            <a:ext cx="2927655" cy="691165"/>
          </a:xfrm>
          <a:prstGeom prst="wedgeRoundRectCallout">
            <a:avLst>
              <a:gd name="adj1" fmla="val 34984"/>
              <a:gd name="adj2" fmla="val -104526"/>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sym typeface="Open Sans"/>
              </a:rPr>
              <a:t>This is an example policy for a grid world</a:t>
            </a:r>
            <a:endParaRPr lang="en-US" sz="2000" dirty="0">
              <a:latin typeface="Open Sans"/>
              <a:ea typeface="Open Sans"/>
              <a:cs typeface="Open Sans"/>
              <a:sym typeface="Open Sans"/>
            </a:endParaRPr>
          </a:p>
        </p:txBody>
      </p:sp>
    </p:spTree>
    <p:extLst>
      <p:ext uri="{BB962C8B-B14F-4D97-AF65-F5344CB8AC3E}">
        <p14:creationId xmlns:p14="http://schemas.microsoft.com/office/powerpoint/2010/main" val="278177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3924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60240" y="4415535"/>
            <a:ext cx="1043985" cy="1241006"/>
          </a:xfrm>
          <a:prstGeom prst="rect">
            <a:avLst/>
          </a:prstGeom>
        </p:spPr>
      </p:pic>
    </p:spTree>
    <p:extLst>
      <p:ext uri="{BB962C8B-B14F-4D97-AF65-F5344CB8AC3E}">
        <p14:creationId xmlns:p14="http://schemas.microsoft.com/office/powerpoint/2010/main" val="1360274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7739612" y="4337255"/>
            <a:ext cx="1043985" cy="1241006"/>
          </a:xfrm>
          <a:prstGeom prst="rect">
            <a:avLst/>
          </a:prstGeom>
        </p:spPr>
      </p:pic>
    </p:spTree>
    <p:extLst>
      <p:ext uri="{BB962C8B-B14F-4D97-AF65-F5344CB8AC3E}">
        <p14:creationId xmlns:p14="http://schemas.microsoft.com/office/powerpoint/2010/main" val="4006130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6460240" y="4415535"/>
            <a:ext cx="1043985" cy="1241006"/>
          </a:xfrm>
          <a:prstGeom prst="rect">
            <a:avLst/>
          </a:prstGeom>
        </p:spPr>
      </p:pic>
    </p:spTree>
    <p:extLst>
      <p:ext uri="{BB962C8B-B14F-4D97-AF65-F5344CB8AC3E}">
        <p14:creationId xmlns:p14="http://schemas.microsoft.com/office/powerpoint/2010/main" val="1832920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22678" y="3112519"/>
            <a:ext cx="1043985" cy="1241006"/>
          </a:xfrm>
          <a:prstGeom prst="rect">
            <a:avLst/>
          </a:prstGeom>
        </p:spPr>
      </p:pic>
    </p:spTree>
    <p:extLst>
      <p:ext uri="{BB962C8B-B14F-4D97-AF65-F5344CB8AC3E}">
        <p14:creationId xmlns:p14="http://schemas.microsoft.com/office/powerpoint/2010/main" val="1234061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87503" y="1854241"/>
            <a:ext cx="1043985" cy="1241006"/>
          </a:xfrm>
          <a:prstGeom prst="rect">
            <a:avLst/>
          </a:prstGeom>
        </p:spPr>
      </p:pic>
    </p:spTree>
    <p:extLst>
      <p:ext uri="{BB962C8B-B14F-4D97-AF65-F5344CB8AC3E}">
        <p14:creationId xmlns:p14="http://schemas.microsoft.com/office/powerpoint/2010/main" val="800571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7745795" y="1854237"/>
            <a:ext cx="1043985" cy="1241006"/>
          </a:xfrm>
          <a:prstGeom prst="rect">
            <a:avLst/>
          </a:prstGeom>
        </p:spPr>
      </p:pic>
    </p:spTree>
    <p:extLst>
      <p:ext uri="{BB962C8B-B14F-4D97-AF65-F5344CB8AC3E}">
        <p14:creationId xmlns:p14="http://schemas.microsoft.com/office/powerpoint/2010/main" val="387230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Instead of making the environment deterministic, we will make it </a:t>
            </a:r>
            <a:r>
              <a:rPr lang="en-US" b="1" dirty="0"/>
              <a:t>stochastic</a:t>
            </a:r>
            <a:r>
              <a:rPr lang="en-US" dirty="0"/>
              <a:t>. </a:t>
            </a:r>
          </a:p>
          <a:p>
            <a:r>
              <a:rPr lang="en-US" dirty="0"/>
              <a:t>If the Falcon selects the action </a:t>
            </a:r>
            <a:r>
              <a:rPr lang="en-US" i="1" dirty="0"/>
              <a:t>Up</a:t>
            </a:r>
            <a:r>
              <a:rPr lang="en-US" dirty="0"/>
              <a:t> then it only moves up 80% of the time.</a:t>
            </a:r>
          </a:p>
          <a:p>
            <a:r>
              <a:rPr lang="en-US" dirty="0"/>
              <a:t>10% of the time the weird gravity fields cause it to veer off to the left or right.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pic>
        <p:nvPicPr>
          <p:cNvPr id="39" name="Picture 38" descr="A drawing of a cartoon character&#10;&#10;Description automatically generated">
            <a:extLst>
              <a:ext uri="{FF2B5EF4-FFF2-40B4-BE49-F238E27FC236}">
                <a16:creationId xmlns:a16="http://schemas.microsoft.com/office/drawing/2014/main" id="{C9A76A9D-787F-4943-9350-F64D8AE7BB37}"/>
              </a:ext>
            </a:extLst>
          </p:cNvPr>
          <p:cNvPicPr>
            <a:picLocks noChangeAspect="1"/>
          </p:cNvPicPr>
          <p:nvPr/>
        </p:nvPicPr>
        <p:blipFill>
          <a:blip r:embed="rId3"/>
          <a:stretch>
            <a:fillRect/>
          </a:stretch>
        </p:blipFill>
        <p:spPr>
          <a:xfrm>
            <a:off x="6593173" y="4783334"/>
            <a:ext cx="661733" cy="1107131"/>
          </a:xfrm>
          <a:prstGeom prst="rect">
            <a:avLst/>
          </a:prstGeom>
        </p:spPr>
      </p:pic>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8938FFDD-4BEA-304D-815F-A77E5E103C15}"/>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0C28A4FE-03C0-0C42-836F-D867DEFD204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700CCBE2-51FC-AD4E-A8AC-276B6C43E905}"/>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D7EDB1D4-5635-D248-860A-774E5A5D056D}"/>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9E878477-3F2E-574E-9E78-9C24B18849E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1A35459-418B-D646-B009-77ED2F2D7429}"/>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EC126B3-6E0C-6941-845E-0E592EE042F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E62D2F-7717-354C-ACE1-6814A2DE45FB}"/>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20D9056A-3A44-AF49-B125-0A3578DAA76B}"/>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C4A0B94-A194-FC4D-85CF-44B1B0601A23}"/>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F864AF7-02EE-4845-8FA5-70EDDCE6F8E0}"/>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35AAA89-E298-0B4D-9011-8B299FC65D6D}"/>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5FE88C2-936E-8F45-8DD5-F7A07B9460D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694C4E18-2143-004D-BDA1-1031C92D44F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A08C70B-8D67-854B-8A46-068DAAA6AD02}"/>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7B6AB616-0BFC-B149-A3FE-DFBA0C90187B}"/>
                </a:ext>
              </a:extLst>
            </p:cNvPr>
            <p:cNvPicPr>
              <a:picLocks noChangeAspect="1"/>
            </p:cNvPicPr>
            <p:nvPr/>
          </p:nvPicPr>
          <p:blipFill>
            <a:blip r:embed="rId6"/>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658A7966-7CC8-0442-9267-41A39753990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7B3D6696-06F6-DE4B-8BF0-0172AD52CF38}"/>
                </a:ext>
              </a:extLst>
            </p:cNvPr>
            <p:cNvPicPr>
              <a:picLocks noChangeAspect="1"/>
            </p:cNvPicPr>
            <p:nvPr/>
          </p:nvPicPr>
          <p:blipFill>
            <a:blip r:embed="rId6"/>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96F3F4F6-E428-A640-8250-2AA4AC4811C6}"/>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304160C6-8B40-6741-96BA-A00CF18F8235}"/>
                </a:ext>
              </a:extLst>
            </p:cNvPr>
            <p:cNvPicPr>
              <a:picLocks noChangeAspect="1"/>
            </p:cNvPicPr>
            <p:nvPr/>
          </p:nvPicPr>
          <p:blipFill>
            <a:blip r:embed="rId7"/>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28D0B970-91BB-9540-B849-5A048D26BB8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0F125E85-9194-F24D-A23B-D09EA2C26618}"/>
              </a:ext>
            </a:extLst>
          </p:cNvPr>
          <p:cNvPicPr>
            <a:picLocks noChangeAspect="1"/>
          </p:cNvPicPr>
          <p:nvPr/>
        </p:nvPicPr>
        <p:blipFill>
          <a:blip r:embed="rId8"/>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210794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8998955" y="1879284"/>
            <a:ext cx="1043985" cy="1241006"/>
          </a:xfrm>
          <a:prstGeom prst="rect">
            <a:avLst/>
          </a:prstGeom>
        </p:spPr>
      </p:pic>
    </p:spTree>
    <p:extLst>
      <p:ext uri="{BB962C8B-B14F-4D97-AF65-F5344CB8AC3E}">
        <p14:creationId xmlns:p14="http://schemas.microsoft.com/office/powerpoint/2010/main" val="2927825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10800000">
            <a:off x="8977804" y="3118339"/>
            <a:ext cx="1043985" cy="1241006"/>
          </a:xfrm>
          <a:prstGeom prst="rect">
            <a:avLst/>
          </a:prstGeom>
        </p:spPr>
      </p:pic>
      <p:sp>
        <p:nvSpPr>
          <p:cNvPr id="34" name="Google Shape;75;g92b3bf485b_0_0">
            <a:extLst>
              <a:ext uri="{FF2B5EF4-FFF2-40B4-BE49-F238E27FC236}">
                <a16:creationId xmlns:a16="http://schemas.microsoft.com/office/drawing/2014/main" id="{44C6CFD1-43FD-2E43-B62C-792329617561}"/>
              </a:ext>
            </a:extLst>
          </p:cNvPr>
          <p:cNvSpPr/>
          <p:nvPr/>
        </p:nvSpPr>
        <p:spPr>
          <a:xfrm>
            <a:off x="5424407" y="108489"/>
            <a:ext cx="4773478" cy="1559222"/>
          </a:xfrm>
          <a:prstGeom prst="wedgeRoundRectCallout">
            <a:avLst>
              <a:gd name="adj1" fmla="val 32476"/>
              <a:gd name="adj2" fmla="val 84947"/>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sym typeface="Open Sans"/>
              </a:rPr>
              <a:t>Even though the policy told me to go right here, there’s no guarantee that me picking the action Right will result in me moving right. It’s stochastic! </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4171705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9031474" y="1770068"/>
            <a:ext cx="1043985" cy="1241006"/>
          </a:xfrm>
          <a:prstGeom prst="rect">
            <a:avLst/>
          </a:prstGeom>
        </p:spPr>
      </p:pic>
    </p:spTree>
    <p:extLst>
      <p:ext uri="{BB962C8B-B14F-4D97-AF65-F5344CB8AC3E}">
        <p14:creationId xmlns:p14="http://schemas.microsoft.com/office/powerpoint/2010/main" val="2384435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10244047" y="1770635"/>
            <a:ext cx="1043985" cy="1241006"/>
          </a:xfrm>
          <a:prstGeom prst="rect">
            <a:avLst/>
          </a:prstGeom>
        </p:spPr>
      </p:pic>
      <p:sp>
        <p:nvSpPr>
          <p:cNvPr id="34" name="Google Shape;75;g92b3bf485b_0_0">
            <a:extLst>
              <a:ext uri="{FF2B5EF4-FFF2-40B4-BE49-F238E27FC236}">
                <a16:creationId xmlns:a16="http://schemas.microsoft.com/office/drawing/2014/main" id="{0A9F7386-D6C7-E549-AC96-4D412610250D}"/>
              </a:ext>
            </a:extLst>
          </p:cNvPr>
          <p:cNvSpPr/>
          <p:nvPr/>
        </p:nvSpPr>
        <p:spPr>
          <a:xfrm>
            <a:off x="3418363" y="5345984"/>
            <a:ext cx="2202886" cy="1266919"/>
          </a:xfrm>
          <a:prstGeom prst="wedgeRoundRectCallout">
            <a:avLst>
              <a:gd name="adj1" fmla="val -45188"/>
              <a:gd name="adj2" fmla="val -75427"/>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t>We will use 𝝿* to denote the </a:t>
            </a:r>
            <a:r>
              <a:rPr lang="en-US" sz="2000" b="1" dirty="0"/>
              <a:t>optimal policy</a:t>
            </a:r>
            <a:r>
              <a:rPr lang="en-US" sz="2000" dirty="0"/>
              <a:t>.</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1521123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Policies and Rewards</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idx="1"/>
          </p:nvPr>
        </p:nvSpPr>
        <p:spPr>
          <a:xfrm>
            <a:off x="399673" y="1348547"/>
            <a:ext cx="7146721" cy="2396500"/>
          </a:xfrm>
        </p:spPr>
        <p:txBody>
          <a:bodyPr>
            <a:normAutofit/>
          </a:bodyPr>
          <a:lstStyle/>
          <a:p>
            <a:r>
              <a:rPr lang="en-US" dirty="0"/>
              <a:t>Even if the </a:t>
            </a:r>
            <a:r>
              <a:rPr lang="en-US" b="1" dirty="0"/>
              <a:t>same policy </a:t>
            </a:r>
            <a:r>
              <a:rPr lang="en-US" dirty="0"/>
              <a:t>is executed multiple times by the agent, this may lead to different sequence of states and actions (</a:t>
            </a:r>
            <a:r>
              <a:rPr lang="en-US" b="1" dirty="0"/>
              <a:t>environment history</a:t>
            </a:r>
            <a:r>
              <a:rPr lang="en-US" dirty="0"/>
              <a:t>), and thus a </a:t>
            </a:r>
            <a:r>
              <a:rPr lang="en-US" b="1" dirty="0"/>
              <a:t>different score </a:t>
            </a:r>
            <a:r>
              <a:rPr lang="en-US" dirty="0"/>
              <a:t>under the reward function. </a:t>
            </a:r>
          </a:p>
          <a:p>
            <a:r>
              <a:rPr lang="en-US" dirty="0"/>
              <a:t>Therefore we need to compute the </a:t>
            </a:r>
            <a:r>
              <a:rPr lang="en-US" b="1" dirty="0"/>
              <a:t>expected utility</a:t>
            </a:r>
            <a:r>
              <a:rPr lang="en-US" dirty="0"/>
              <a:t> of all the possible paths generated by a policy.</a:t>
            </a:r>
            <a:endParaRPr lang="en-US" i="1" dirty="0"/>
          </a:p>
        </p:txBody>
      </p:sp>
      <p:grpSp>
        <p:nvGrpSpPr>
          <p:cNvPr id="7" name="Group 6">
            <a:extLst>
              <a:ext uri="{FF2B5EF4-FFF2-40B4-BE49-F238E27FC236}">
                <a16:creationId xmlns:a16="http://schemas.microsoft.com/office/drawing/2014/main" id="{14D8E3C5-0FDE-F348-AF12-7307D86E2323}"/>
              </a:ext>
            </a:extLst>
          </p:cNvPr>
          <p:cNvGrpSpPr/>
          <p:nvPr/>
        </p:nvGrpSpPr>
        <p:grpSpPr>
          <a:xfrm>
            <a:off x="399673" y="3560381"/>
            <a:ext cx="3087525" cy="2711681"/>
            <a:chOff x="399673" y="3560381"/>
            <a:chExt cx="3087525" cy="2711681"/>
          </a:xfrm>
        </p:grpSpPr>
        <p:grpSp>
          <p:nvGrpSpPr>
            <p:cNvPr id="33" name="Group 32">
              <a:extLst>
                <a:ext uri="{FF2B5EF4-FFF2-40B4-BE49-F238E27FC236}">
                  <a16:creationId xmlns:a16="http://schemas.microsoft.com/office/drawing/2014/main" id="{DC3A407D-7229-2447-8A59-41854307CC3F}"/>
                </a:ext>
              </a:extLst>
            </p:cNvPr>
            <p:cNvGrpSpPr/>
            <p:nvPr/>
          </p:nvGrpSpPr>
          <p:grpSpPr>
            <a:xfrm>
              <a:off x="399673" y="3956417"/>
              <a:ext cx="3087525" cy="2315645"/>
              <a:chOff x="3562163" y="2552996"/>
              <a:chExt cx="5067674" cy="3800757"/>
            </a:xfrm>
          </p:grpSpPr>
          <p:grpSp>
            <p:nvGrpSpPr>
              <p:cNvPr id="34" name="Group 33">
                <a:extLst>
                  <a:ext uri="{FF2B5EF4-FFF2-40B4-BE49-F238E27FC236}">
                    <a16:creationId xmlns:a16="http://schemas.microsoft.com/office/drawing/2014/main" id="{EF880A66-EC44-DF49-9D5D-3A446103E85B}"/>
                  </a:ext>
                </a:extLst>
              </p:cNvPr>
              <p:cNvGrpSpPr/>
              <p:nvPr/>
            </p:nvGrpSpPr>
            <p:grpSpPr>
              <a:xfrm>
                <a:off x="3562163" y="2552996"/>
                <a:ext cx="5067674" cy="3800757"/>
                <a:chOff x="6253247" y="2160077"/>
                <a:chExt cx="5067674" cy="3800757"/>
              </a:xfrm>
              <a:solidFill>
                <a:schemeClr val="bg1"/>
              </a:solidFill>
            </p:grpSpPr>
            <p:grpSp>
              <p:nvGrpSpPr>
                <p:cNvPr id="51" name="Group 50">
                  <a:extLst>
                    <a:ext uri="{FF2B5EF4-FFF2-40B4-BE49-F238E27FC236}">
                      <a16:creationId xmlns:a16="http://schemas.microsoft.com/office/drawing/2014/main" id="{3F00E5F5-55B8-1446-B5B6-994F3F0B33CB}"/>
                    </a:ext>
                  </a:extLst>
                </p:cNvPr>
                <p:cNvGrpSpPr/>
                <p:nvPr/>
              </p:nvGrpSpPr>
              <p:grpSpPr>
                <a:xfrm>
                  <a:off x="6253247" y="2160077"/>
                  <a:ext cx="5067674" cy="3800757"/>
                  <a:chOff x="6456556" y="2714547"/>
                  <a:chExt cx="3657600" cy="2743201"/>
                </a:xfrm>
                <a:grpFill/>
              </p:grpSpPr>
              <p:sp>
                <p:nvSpPr>
                  <p:cNvPr id="54" name="Rectangle 53">
                    <a:extLst>
                      <a:ext uri="{FF2B5EF4-FFF2-40B4-BE49-F238E27FC236}">
                        <a16:creationId xmlns:a16="http://schemas.microsoft.com/office/drawing/2014/main" id="{2FB7EF91-EAB3-1041-83CD-498A1E46A23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55" name="Rectangle 54">
                    <a:extLst>
                      <a:ext uri="{FF2B5EF4-FFF2-40B4-BE49-F238E27FC236}">
                        <a16:creationId xmlns:a16="http://schemas.microsoft.com/office/drawing/2014/main" id="{153C01D1-B0ED-D34E-9B75-BA257FF4EC9E}"/>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6" name="Rectangle 55">
                    <a:extLst>
                      <a:ext uri="{FF2B5EF4-FFF2-40B4-BE49-F238E27FC236}">
                        <a16:creationId xmlns:a16="http://schemas.microsoft.com/office/drawing/2014/main" id="{93FE8155-B47B-F442-B1DA-E0EF9D9D31D3}"/>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7" name="Rectangle 56">
                    <a:extLst>
                      <a:ext uri="{FF2B5EF4-FFF2-40B4-BE49-F238E27FC236}">
                        <a16:creationId xmlns:a16="http://schemas.microsoft.com/office/drawing/2014/main" id="{51DBB284-4E04-0B46-8442-D2E83B6B27B9}"/>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8" name="Rectangle 57">
                    <a:extLst>
                      <a:ext uri="{FF2B5EF4-FFF2-40B4-BE49-F238E27FC236}">
                        <a16:creationId xmlns:a16="http://schemas.microsoft.com/office/drawing/2014/main" id="{70DE462D-1CF4-3E45-829C-B48BDEA7DC32}"/>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9" name="Rectangle 58">
                    <a:extLst>
                      <a:ext uri="{FF2B5EF4-FFF2-40B4-BE49-F238E27FC236}">
                        <a16:creationId xmlns:a16="http://schemas.microsoft.com/office/drawing/2014/main" id="{43E50A0F-7F4F-9042-BEFF-B6F2C912BD93}"/>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0" name="Rectangle 59">
                    <a:extLst>
                      <a:ext uri="{FF2B5EF4-FFF2-40B4-BE49-F238E27FC236}">
                        <a16:creationId xmlns:a16="http://schemas.microsoft.com/office/drawing/2014/main" id="{BB0EEA27-D70B-0D41-A0D1-13A6F974F81B}"/>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1" name="Rectangle 60">
                    <a:extLst>
                      <a:ext uri="{FF2B5EF4-FFF2-40B4-BE49-F238E27FC236}">
                        <a16:creationId xmlns:a16="http://schemas.microsoft.com/office/drawing/2014/main" id="{42CC9E9F-4AEB-7949-929F-A38D105C5837}"/>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62" name="Rectangle 61">
                    <a:extLst>
                      <a:ext uri="{FF2B5EF4-FFF2-40B4-BE49-F238E27FC236}">
                        <a16:creationId xmlns:a16="http://schemas.microsoft.com/office/drawing/2014/main" id="{2A0EA2DB-3566-5144-B767-D26F4CE7E6E9}"/>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63" name="Rectangle 62">
                    <a:extLst>
                      <a:ext uri="{FF2B5EF4-FFF2-40B4-BE49-F238E27FC236}">
                        <a16:creationId xmlns:a16="http://schemas.microsoft.com/office/drawing/2014/main" id="{4F0A8D70-BE5D-4944-9406-B5F5A0ECF4E5}"/>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4" name="Rectangle 63">
                    <a:extLst>
                      <a:ext uri="{FF2B5EF4-FFF2-40B4-BE49-F238E27FC236}">
                        <a16:creationId xmlns:a16="http://schemas.microsoft.com/office/drawing/2014/main" id="{9A767F5B-C30F-C54B-96A4-74C243D06480}"/>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5" name="Rectangle 64">
                    <a:extLst>
                      <a:ext uri="{FF2B5EF4-FFF2-40B4-BE49-F238E27FC236}">
                        <a16:creationId xmlns:a16="http://schemas.microsoft.com/office/drawing/2014/main" id="{2DAE2A80-DACC-FA48-8FF9-E75C12C40937}"/>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52" name="Rectangle 51">
                  <a:extLst>
                    <a:ext uri="{FF2B5EF4-FFF2-40B4-BE49-F238E27FC236}">
                      <a16:creationId xmlns:a16="http://schemas.microsoft.com/office/drawing/2014/main" id="{6C68F485-BCA4-4E41-825B-5C4C440C4E7B}"/>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53" name="Rectangle 52">
                  <a:extLst>
                    <a:ext uri="{FF2B5EF4-FFF2-40B4-BE49-F238E27FC236}">
                      <a16:creationId xmlns:a16="http://schemas.microsoft.com/office/drawing/2014/main" id="{D6EBED52-DDD8-8044-8CD2-EF2760CD76F7}"/>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35" name="Straight Arrow Connector 34">
                <a:extLst>
                  <a:ext uri="{FF2B5EF4-FFF2-40B4-BE49-F238E27FC236}">
                    <a16:creationId xmlns:a16="http://schemas.microsoft.com/office/drawing/2014/main" id="{E2962A35-5888-8047-AE27-9C6AF7655D92}"/>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1B9C9D-6F3A-8749-B2FC-531F6BFBCDDC}"/>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EA22756-3869-9F46-8993-9197B5555146}"/>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E90DAB3-9B96-4E4A-B2DE-7C22DFF34CFE}"/>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FB6FB28-0ADA-3141-92F9-3B3087A729AF}"/>
                  </a:ext>
                </a:extLst>
              </p:cNvPr>
              <p:cNvCxnSpPr>
                <a:cxnSpLocks/>
              </p:cNvCxnSpPr>
              <p:nvPr/>
            </p:nvCxnSpPr>
            <p:spPr>
              <a:xfrm rot="5400000" flipV="1">
                <a:off x="4226669" y="551698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7540518-922D-0243-9D3B-6BCD795F8432}"/>
                  </a:ext>
                </a:extLst>
              </p:cNvPr>
              <p:cNvCxnSpPr>
                <a:cxnSpLocks/>
              </p:cNvCxnSpPr>
              <p:nvPr/>
            </p:nvCxnSpPr>
            <p:spPr>
              <a:xfrm rot="10800000"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5F791E8-CEDA-5C4C-A486-20BE6AF1D792}"/>
                  </a:ext>
                </a:extLst>
              </p:cNvPr>
              <p:cNvCxnSpPr>
                <a:cxnSpLocks/>
              </p:cNvCxnSpPr>
              <p:nvPr/>
            </p:nvCxnSpPr>
            <p:spPr>
              <a:xfrm rot="10800000"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241624-A267-3D46-B1E4-8DE27FCC47A4}"/>
                  </a:ext>
                </a:extLst>
              </p:cNvPr>
              <p:cNvCxnSpPr>
                <a:cxnSpLocks/>
              </p:cNvCxnSpPr>
              <p:nvPr/>
            </p:nvCxnSpPr>
            <p:spPr>
              <a:xfrm rot="5400000"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B741781-733D-9748-A1CC-E735841CDDBD}"/>
                  </a:ext>
                </a:extLst>
              </p:cNvPr>
              <p:cNvCxnSpPr>
                <a:cxnSpLocks/>
              </p:cNvCxnSpPr>
              <p:nvPr/>
            </p:nvCxnSpPr>
            <p:spPr>
              <a:xfrm rot="54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DA64D6DE-7570-1146-85D1-B935D17D13D1}"/>
                </a:ext>
              </a:extLst>
            </p:cNvPr>
            <p:cNvSpPr txBox="1"/>
            <p:nvPr/>
          </p:nvSpPr>
          <p:spPr>
            <a:xfrm>
              <a:off x="1361692" y="3560381"/>
              <a:ext cx="1058303" cy="369332"/>
            </a:xfrm>
            <a:prstGeom prst="rect">
              <a:avLst/>
            </a:prstGeom>
            <a:noFill/>
          </p:spPr>
          <p:txBody>
            <a:bodyPr wrap="none" rtlCol="0">
              <a:spAutoFit/>
            </a:bodyPr>
            <a:lstStyle/>
            <a:p>
              <a:r>
                <a:rPr lang="en-US" dirty="0"/>
                <a:t>r &lt; -1.65</a:t>
              </a:r>
            </a:p>
          </p:txBody>
        </p:sp>
      </p:grpSp>
      <p:grpSp>
        <p:nvGrpSpPr>
          <p:cNvPr id="25" name="Group 24">
            <a:extLst>
              <a:ext uri="{FF2B5EF4-FFF2-40B4-BE49-F238E27FC236}">
                <a16:creationId xmlns:a16="http://schemas.microsoft.com/office/drawing/2014/main" id="{21385C75-D231-8048-8BAE-10EB55DCB75E}"/>
              </a:ext>
            </a:extLst>
          </p:cNvPr>
          <p:cNvGrpSpPr/>
          <p:nvPr/>
        </p:nvGrpSpPr>
        <p:grpSpPr>
          <a:xfrm>
            <a:off x="4260499" y="3562893"/>
            <a:ext cx="3087525" cy="2685163"/>
            <a:chOff x="4241066" y="3633586"/>
            <a:chExt cx="3087525" cy="2685163"/>
          </a:xfrm>
        </p:grpSpPr>
        <p:grpSp>
          <p:nvGrpSpPr>
            <p:cNvPr id="92" name="Group 91">
              <a:extLst>
                <a:ext uri="{FF2B5EF4-FFF2-40B4-BE49-F238E27FC236}">
                  <a16:creationId xmlns:a16="http://schemas.microsoft.com/office/drawing/2014/main" id="{E7D0CD3B-D7C2-1C4B-BA81-75AAF4761F5D}"/>
                </a:ext>
              </a:extLst>
            </p:cNvPr>
            <p:cNvGrpSpPr/>
            <p:nvPr/>
          </p:nvGrpSpPr>
          <p:grpSpPr>
            <a:xfrm>
              <a:off x="4241066" y="4003104"/>
              <a:ext cx="3087525" cy="2315645"/>
              <a:chOff x="3562163" y="2552996"/>
              <a:chExt cx="5067674" cy="3800757"/>
            </a:xfrm>
          </p:grpSpPr>
          <p:grpSp>
            <p:nvGrpSpPr>
              <p:cNvPr id="93" name="Group 92">
                <a:extLst>
                  <a:ext uri="{FF2B5EF4-FFF2-40B4-BE49-F238E27FC236}">
                    <a16:creationId xmlns:a16="http://schemas.microsoft.com/office/drawing/2014/main" id="{C1435EE7-D7B2-674C-B96A-5A23E5D9A84D}"/>
                  </a:ext>
                </a:extLst>
              </p:cNvPr>
              <p:cNvGrpSpPr/>
              <p:nvPr/>
            </p:nvGrpSpPr>
            <p:grpSpPr>
              <a:xfrm>
                <a:off x="3562163" y="2552996"/>
                <a:ext cx="5067674" cy="3800757"/>
                <a:chOff x="6253247" y="2160077"/>
                <a:chExt cx="5067674" cy="3800757"/>
              </a:xfrm>
              <a:solidFill>
                <a:schemeClr val="bg1"/>
              </a:solidFill>
            </p:grpSpPr>
            <p:grpSp>
              <p:nvGrpSpPr>
                <p:cNvPr id="103" name="Group 102">
                  <a:extLst>
                    <a:ext uri="{FF2B5EF4-FFF2-40B4-BE49-F238E27FC236}">
                      <a16:creationId xmlns:a16="http://schemas.microsoft.com/office/drawing/2014/main" id="{217A34C2-1769-6644-AD9B-7B0AAD5490EF}"/>
                    </a:ext>
                  </a:extLst>
                </p:cNvPr>
                <p:cNvGrpSpPr/>
                <p:nvPr/>
              </p:nvGrpSpPr>
              <p:grpSpPr>
                <a:xfrm>
                  <a:off x="6253247" y="2160077"/>
                  <a:ext cx="5067674" cy="3800757"/>
                  <a:chOff x="6456556" y="2714547"/>
                  <a:chExt cx="3657600" cy="2743201"/>
                </a:xfrm>
                <a:grpFill/>
              </p:grpSpPr>
              <p:sp>
                <p:nvSpPr>
                  <p:cNvPr id="106" name="Rectangle 105">
                    <a:extLst>
                      <a:ext uri="{FF2B5EF4-FFF2-40B4-BE49-F238E27FC236}">
                        <a16:creationId xmlns:a16="http://schemas.microsoft.com/office/drawing/2014/main" id="{3AF16C09-EC6A-6B4F-8933-4B1608312F6E}"/>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107" name="Rectangle 106">
                    <a:extLst>
                      <a:ext uri="{FF2B5EF4-FFF2-40B4-BE49-F238E27FC236}">
                        <a16:creationId xmlns:a16="http://schemas.microsoft.com/office/drawing/2014/main" id="{93FE855D-8A31-4349-BAB4-8FDB4723E89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08" name="Rectangle 107">
                    <a:extLst>
                      <a:ext uri="{FF2B5EF4-FFF2-40B4-BE49-F238E27FC236}">
                        <a16:creationId xmlns:a16="http://schemas.microsoft.com/office/drawing/2014/main" id="{06127B33-D339-1945-8127-22267321CC34}"/>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09" name="Rectangle 108">
                    <a:extLst>
                      <a:ext uri="{FF2B5EF4-FFF2-40B4-BE49-F238E27FC236}">
                        <a16:creationId xmlns:a16="http://schemas.microsoft.com/office/drawing/2014/main" id="{3417800A-3FEB-0544-A041-DA9E25E03979}"/>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0" name="Rectangle 109">
                    <a:extLst>
                      <a:ext uri="{FF2B5EF4-FFF2-40B4-BE49-F238E27FC236}">
                        <a16:creationId xmlns:a16="http://schemas.microsoft.com/office/drawing/2014/main" id="{8C92A4D5-3B1E-2342-B6D2-C82C2E29A83B}"/>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1" name="Rectangle 110">
                    <a:extLst>
                      <a:ext uri="{FF2B5EF4-FFF2-40B4-BE49-F238E27FC236}">
                        <a16:creationId xmlns:a16="http://schemas.microsoft.com/office/drawing/2014/main" id="{286E7161-2AB4-584D-BEE2-22C18DCC84A3}"/>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2" name="Rectangle 111">
                    <a:extLst>
                      <a:ext uri="{FF2B5EF4-FFF2-40B4-BE49-F238E27FC236}">
                        <a16:creationId xmlns:a16="http://schemas.microsoft.com/office/drawing/2014/main" id="{41AA81E9-370C-9642-8068-AADD73AC7AE8}"/>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3" name="Rectangle 112">
                    <a:extLst>
                      <a:ext uri="{FF2B5EF4-FFF2-40B4-BE49-F238E27FC236}">
                        <a16:creationId xmlns:a16="http://schemas.microsoft.com/office/drawing/2014/main" id="{1FFE470C-0D18-EC43-A9AF-3CCDFCE7A2B1}"/>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4" name="Rectangle 113">
                    <a:extLst>
                      <a:ext uri="{FF2B5EF4-FFF2-40B4-BE49-F238E27FC236}">
                        <a16:creationId xmlns:a16="http://schemas.microsoft.com/office/drawing/2014/main" id="{BD725A74-E2C5-E345-830C-15697C00CBE8}"/>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5" name="Rectangle 114">
                    <a:extLst>
                      <a:ext uri="{FF2B5EF4-FFF2-40B4-BE49-F238E27FC236}">
                        <a16:creationId xmlns:a16="http://schemas.microsoft.com/office/drawing/2014/main" id="{BEC757E4-A6B4-2147-90A1-75E48A6AB06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6" name="Rectangle 115">
                    <a:extLst>
                      <a:ext uri="{FF2B5EF4-FFF2-40B4-BE49-F238E27FC236}">
                        <a16:creationId xmlns:a16="http://schemas.microsoft.com/office/drawing/2014/main" id="{87B4D78F-2BA9-BE49-856C-6E3BD8FFA66D}"/>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7" name="Rectangle 116">
                    <a:extLst>
                      <a:ext uri="{FF2B5EF4-FFF2-40B4-BE49-F238E27FC236}">
                        <a16:creationId xmlns:a16="http://schemas.microsoft.com/office/drawing/2014/main" id="{45420E68-F21D-954B-A173-4FC3ABD02C53}"/>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104" name="Rectangle 103">
                  <a:extLst>
                    <a:ext uri="{FF2B5EF4-FFF2-40B4-BE49-F238E27FC236}">
                      <a16:creationId xmlns:a16="http://schemas.microsoft.com/office/drawing/2014/main" id="{7841F248-AA17-1F4C-AB31-4B36D150A89A}"/>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105" name="Rectangle 104">
                  <a:extLst>
                    <a:ext uri="{FF2B5EF4-FFF2-40B4-BE49-F238E27FC236}">
                      <a16:creationId xmlns:a16="http://schemas.microsoft.com/office/drawing/2014/main" id="{82F4C4B4-A870-934B-A0BA-F79BBBDD0B16}"/>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94" name="Straight Arrow Connector 93">
                <a:extLst>
                  <a:ext uri="{FF2B5EF4-FFF2-40B4-BE49-F238E27FC236}">
                    <a16:creationId xmlns:a16="http://schemas.microsoft.com/office/drawing/2014/main" id="{DE67FA90-30C0-F64F-BED9-2AB5650F261B}"/>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4F3C409-6C6C-5A49-AF94-3ED3B4282DC1}"/>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169C589-15AC-2545-A3B3-C753EDBB6BAE}"/>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D957437-7CA5-3547-A903-4EAFBB228853}"/>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0AE704F-67FD-524F-98B3-034B19838CAA}"/>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5E963C8-19EC-5242-9532-609DCAC6E15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5E51477-3E25-7842-8F01-DC8B3FCF2DA2}"/>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5CC364AA-7A02-224E-AE77-5E15164A3E4D}"/>
                  </a:ext>
                </a:extLst>
              </p:cNvPr>
              <p:cNvCxnSpPr>
                <a:cxnSpLocks/>
              </p:cNvCxnSpPr>
              <p:nvPr/>
            </p:nvCxnSpPr>
            <p:spPr>
              <a:xfrm rot="16200000"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42C200F-EF62-5D4B-94EF-40517CB15EB8}"/>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1" name="TextBox 140">
              <a:extLst>
                <a:ext uri="{FF2B5EF4-FFF2-40B4-BE49-F238E27FC236}">
                  <a16:creationId xmlns:a16="http://schemas.microsoft.com/office/drawing/2014/main" id="{8DFB61CB-08E7-B544-AD3B-AF1BE39AF35B}"/>
                </a:ext>
              </a:extLst>
            </p:cNvPr>
            <p:cNvSpPr txBox="1"/>
            <p:nvPr/>
          </p:nvSpPr>
          <p:spPr>
            <a:xfrm>
              <a:off x="5016352" y="3633586"/>
              <a:ext cx="1439818" cy="369332"/>
            </a:xfrm>
            <a:prstGeom prst="rect">
              <a:avLst/>
            </a:prstGeom>
            <a:noFill/>
          </p:spPr>
          <p:txBody>
            <a:bodyPr wrap="none" rtlCol="0">
              <a:spAutoFit/>
            </a:bodyPr>
            <a:lstStyle/>
            <a:p>
              <a:r>
                <a:rPr lang="en-US" dirty="0"/>
                <a:t>-0.03 &lt; r &lt; 0</a:t>
              </a:r>
            </a:p>
          </p:txBody>
        </p:sp>
      </p:grpSp>
      <p:grpSp>
        <p:nvGrpSpPr>
          <p:cNvPr id="30" name="Group 29">
            <a:extLst>
              <a:ext uri="{FF2B5EF4-FFF2-40B4-BE49-F238E27FC236}">
                <a16:creationId xmlns:a16="http://schemas.microsoft.com/office/drawing/2014/main" id="{E13AE69C-90F5-9046-B65B-B03A5467B854}"/>
              </a:ext>
            </a:extLst>
          </p:cNvPr>
          <p:cNvGrpSpPr/>
          <p:nvPr/>
        </p:nvGrpSpPr>
        <p:grpSpPr>
          <a:xfrm>
            <a:off x="8116405" y="3554613"/>
            <a:ext cx="3087525" cy="2689424"/>
            <a:chOff x="8116405" y="3554613"/>
            <a:chExt cx="3087525" cy="2689424"/>
          </a:xfrm>
        </p:grpSpPr>
        <p:grpSp>
          <p:nvGrpSpPr>
            <p:cNvPr id="10" name="Group 9">
              <a:extLst>
                <a:ext uri="{FF2B5EF4-FFF2-40B4-BE49-F238E27FC236}">
                  <a16:creationId xmlns:a16="http://schemas.microsoft.com/office/drawing/2014/main" id="{A9AD31BA-7441-D641-B94C-5969D55D73A6}"/>
                </a:ext>
              </a:extLst>
            </p:cNvPr>
            <p:cNvGrpSpPr/>
            <p:nvPr/>
          </p:nvGrpSpPr>
          <p:grpSpPr>
            <a:xfrm>
              <a:off x="8116405" y="3928392"/>
              <a:ext cx="3087525" cy="2315645"/>
              <a:chOff x="8273772" y="3993256"/>
              <a:chExt cx="3087525" cy="2315645"/>
            </a:xfrm>
          </p:grpSpPr>
          <p:grpSp>
            <p:nvGrpSpPr>
              <p:cNvPr id="3" name="Group 2">
                <a:extLst>
                  <a:ext uri="{FF2B5EF4-FFF2-40B4-BE49-F238E27FC236}">
                    <a16:creationId xmlns:a16="http://schemas.microsoft.com/office/drawing/2014/main" id="{ABC319F3-96CA-F042-B6D0-DA3AB8A33691}"/>
                  </a:ext>
                </a:extLst>
              </p:cNvPr>
              <p:cNvGrpSpPr/>
              <p:nvPr/>
            </p:nvGrpSpPr>
            <p:grpSpPr>
              <a:xfrm>
                <a:off x="8273772" y="3993256"/>
                <a:ext cx="3087525" cy="2315645"/>
                <a:chOff x="8273772" y="3993256"/>
                <a:chExt cx="3087525" cy="2315645"/>
              </a:xfrm>
            </p:grpSpPr>
            <p:grpSp>
              <p:nvGrpSpPr>
                <p:cNvPr id="66" name="Group 65">
                  <a:extLst>
                    <a:ext uri="{FF2B5EF4-FFF2-40B4-BE49-F238E27FC236}">
                      <a16:creationId xmlns:a16="http://schemas.microsoft.com/office/drawing/2014/main" id="{82CC84AE-FB38-6142-AFCB-827A938BB17E}"/>
                    </a:ext>
                  </a:extLst>
                </p:cNvPr>
                <p:cNvGrpSpPr/>
                <p:nvPr/>
              </p:nvGrpSpPr>
              <p:grpSpPr>
                <a:xfrm>
                  <a:off x="8273772" y="3993256"/>
                  <a:ext cx="3087525" cy="2315645"/>
                  <a:chOff x="3562163" y="2552996"/>
                  <a:chExt cx="5067674" cy="3800757"/>
                </a:xfrm>
              </p:grpSpPr>
              <p:grpSp>
                <p:nvGrpSpPr>
                  <p:cNvPr id="67" name="Group 66">
                    <a:extLst>
                      <a:ext uri="{FF2B5EF4-FFF2-40B4-BE49-F238E27FC236}">
                        <a16:creationId xmlns:a16="http://schemas.microsoft.com/office/drawing/2014/main" id="{ED8427F8-8846-6342-8621-9C11313BF177}"/>
                      </a:ext>
                    </a:extLst>
                  </p:cNvPr>
                  <p:cNvGrpSpPr/>
                  <p:nvPr/>
                </p:nvGrpSpPr>
                <p:grpSpPr>
                  <a:xfrm>
                    <a:off x="3562163" y="2552996"/>
                    <a:ext cx="5067674" cy="3800757"/>
                    <a:chOff x="6253247" y="2160077"/>
                    <a:chExt cx="5067674" cy="3800757"/>
                  </a:xfrm>
                  <a:solidFill>
                    <a:schemeClr val="bg1"/>
                  </a:solidFill>
                </p:grpSpPr>
                <p:grpSp>
                  <p:nvGrpSpPr>
                    <p:cNvPr id="77" name="Group 76">
                      <a:extLst>
                        <a:ext uri="{FF2B5EF4-FFF2-40B4-BE49-F238E27FC236}">
                          <a16:creationId xmlns:a16="http://schemas.microsoft.com/office/drawing/2014/main" id="{8299DEA5-91F3-A543-A4EC-B702E125DF5D}"/>
                        </a:ext>
                      </a:extLst>
                    </p:cNvPr>
                    <p:cNvGrpSpPr/>
                    <p:nvPr/>
                  </p:nvGrpSpPr>
                  <p:grpSpPr>
                    <a:xfrm>
                      <a:off x="6253247" y="2160077"/>
                      <a:ext cx="5067674" cy="3800757"/>
                      <a:chOff x="6456556" y="2714547"/>
                      <a:chExt cx="3657600" cy="2743201"/>
                    </a:xfrm>
                    <a:grpFill/>
                  </p:grpSpPr>
                  <p:sp>
                    <p:nvSpPr>
                      <p:cNvPr id="80" name="Rectangle 79">
                        <a:extLst>
                          <a:ext uri="{FF2B5EF4-FFF2-40B4-BE49-F238E27FC236}">
                            <a16:creationId xmlns:a16="http://schemas.microsoft.com/office/drawing/2014/main" id="{8BC2E6DD-6C05-6640-86DE-61616BFCF98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81" name="Rectangle 80">
                        <a:extLst>
                          <a:ext uri="{FF2B5EF4-FFF2-40B4-BE49-F238E27FC236}">
                            <a16:creationId xmlns:a16="http://schemas.microsoft.com/office/drawing/2014/main" id="{701B6186-91A9-DF44-949C-1A44FF19C1FE}"/>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2" name="Rectangle 81">
                        <a:extLst>
                          <a:ext uri="{FF2B5EF4-FFF2-40B4-BE49-F238E27FC236}">
                            <a16:creationId xmlns:a16="http://schemas.microsoft.com/office/drawing/2014/main" id="{4FC15352-B99B-B948-9FFC-FA3A7DDF95B0}"/>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3" name="Rectangle 82">
                        <a:extLst>
                          <a:ext uri="{FF2B5EF4-FFF2-40B4-BE49-F238E27FC236}">
                            <a16:creationId xmlns:a16="http://schemas.microsoft.com/office/drawing/2014/main" id="{FCB23B68-A670-6C4C-BDAF-C2C456D287CF}"/>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4" name="Rectangle 83">
                        <a:extLst>
                          <a:ext uri="{FF2B5EF4-FFF2-40B4-BE49-F238E27FC236}">
                            <a16:creationId xmlns:a16="http://schemas.microsoft.com/office/drawing/2014/main" id="{E6E288A7-6EC1-D64C-9894-DF17AD8931D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5" name="Rectangle 84">
                        <a:extLst>
                          <a:ext uri="{FF2B5EF4-FFF2-40B4-BE49-F238E27FC236}">
                            <a16:creationId xmlns:a16="http://schemas.microsoft.com/office/drawing/2014/main" id="{3FF43401-C371-EB44-9E65-9752CD5F9B77}"/>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86" name="Rectangle 85">
                        <a:extLst>
                          <a:ext uri="{FF2B5EF4-FFF2-40B4-BE49-F238E27FC236}">
                            <a16:creationId xmlns:a16="http://schemas.microsoft.com/office/drawing/2014/main" id="{7FB0C06E-ABFB-C14E-9F15-3FEE7F40F9DF}"/>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7" name="Rectangle 86">
                        <a:extLst>
                          <a:ext uri="{FF2B5EF4-FFF2-40B4-BE49-F238E27FC236}">
                            <a16:creationId xmlns:a16="http://schemas.microsoft.com/office/drawing/2014/main" id="{0E0BB909-D539-B748-96F1-6DBD61CB9FDA}"/>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8" name="Rectangle 87">
                        <a:extLst>
                          <a:ext uri="{FF2B5EF4-FFF2-40B4-BE49-F238E27FC236}">
                            <a16:creationId xmlns:a16="http://schemas.microsoft.com/office/drawing/2014/main" id="{84999D77-A645-3F44-A433-ED3119075E1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9" name="Rectangle 88">
                        <a:extLst>
                          <a:ext uri="{FF2B5EF4-FFF2-40B4-BE49-F238E27FC236}">
                            <a16:creationId xmlns:a16="http://schemas.microsoft.com/office/drawing/2014/main" id="{B9DF354E-1947-214B-889A-F92E34D667D8}"/>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90" name="Rectangle 89">
                        <a:extLst>
                          <a:ext uri="{FF2B5EF4-FFF2-40B4-BE49-F238E27FC236}">
                            <a16:creationId xmlns:a16="http://schemas.microsoft.com/office/drawing/2014/main" id="{5CB2C5D5-5718-7743-AC4B-27292ACB75F4}"/>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91" name="Rectangle 90">
                        <a:extLst>
                          <a:ext uri="{FF2B5EF4-FFF2-40B4-BE49-F238E27FC236}">
                            <a16:creationId xmlns:a16="http://schemas.microsoft.com/office/drawing/2014/main" id="{FAB95F1C-70A7-5E42-9A8E-19DAF0E92E7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78" name="Rectangle 77">
                      <a:extLst>
                        <a:ext uri="{FF2B5EF4-FFF2-40B4-BE49-F238E27FC236}">
                          <a16:creationId xmlns:a16="http://schemas.microsoft.com/office/drawing/2014/main" id="{6B248C6D-A1A8-4D43-93F3-1CDEF6828BA8}"/>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79" name="Rectangle 78">
                      <a:extLst>
                        <a:ext uri="{FF2B5EF4-FFF2-40B4-BE49-F238E27FC236}">
                          <a16:creationId xmlns:a16="http://schemas.microsoft.com/office/drawing/2014/main" id="{ED205C85-183E-FE4D-9B14-AF2CAB8F635E}"/>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68" name="Straight Arrow Connector 67">
                    <a:extLst>
                      <a:ext uri="{FF2B5EF4-FFF2-40B4-BE49-F238E27FC236}">
                        <a16:creationId xmlns:a16="http://schemas.microsoft.com/office/drawing/2014/main" id="{460772EB-C812-8F40-9DCA-568405DA6E5C}"/>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C5C1613-7E54-0040-B21C-F31B6C8F35C5}"/>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3B940-6922-014E-99C9-2E8939B1F8D4}"/>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0C97389-DD4A-7042-BF40-5A4ACE460400}"/>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E865F82-DB18-3B4C-8685-221ADE753BCE}"/>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119" name="Straight Arrow Connector 118">
                  <a:extLst>
                    <a:ext uri="{FF2B5EF4-FFF2-40B4-BE49-F238E27FC236}">
                      <a16:creationId xmlns:a16="http://schemas.microsoft.com/office/drawing/2014/main" id="{343AB97E-FB1A-7C4C-B299-19E288C78F02}"/>
                    </a:ext>
                  </a:extLst>
                </p:cNvPr>
                <p:cNvCxnSpPr>
                  <a:cxnSpLocks/>
                </p:cNvCxnSpPr>
                <p:nvPr/>
              </p:nvCxnSpPr>
              <p:spPr>
                <a:xfrm flipH="1">
                  <a:off x="8443673"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0ED80E87-AA64-FF40-96BD-6E28AEF9B1E8}"/>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D620B09-F1E4-8F48-9DA7-A1DCBE3C5F24}"/>
                  </a:ext>
                </a:extLst>
              </p:cNvPr>
              <p:cNvGrpSpPr/>
              <p:nvPr/>
            </p:nvGrpSpPr>
            <p:grpSpPr>
              <a:xfrm>
                <a:off x="8447583" y="4929290"/>
                <a:ext cx="441423" cy="463149"/>
                <a:chOff x="8362349" y="3429000"/>
                <a:chExt cx="441423" cy="463149"/>
              </a:xfrm>
            </p:grpSpPr>
            <p:cxnSp>
              <p:nvCxnSpPr>
                <p:cNvPr id="121" name="Straight Arrow Connector 120">
                  <a:extLst>
                    <a:ext uri="{FF2B5EF4-FFF2-40B4-BE49-F238E27FC236}">
                      <a16:creationId xmlns:a16="http://schemas.microsoft.com/office/drawing/2014/main" id="{B7AC8A5C-E6FC-8845-A45A-FB05084EA0DD}"/>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18B8EBD-F512-6140-B27E-A06989EB9CBE}"/>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A408CAB2-C949-A440-870D-05AD2F0D620D}"/>
                    </a:ext>
                  </a:extLst>
                </p:cNvPr>
                <p:cNvCxnSpPr>
                  <a:cxnSpLocks/>
                </p:cNvCxnSpPr>
                <p:nvPr/>
              </p:nvCxnSpPr>
              <p:spPr>
                <a:xfrm flipH="1">
                  <a:off x="8362349" y="365214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BD9250D-1002-1140-BADF-162D0C7EB61A}"/>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125" name="Straight Arrow Connector 124">
                <a:extLst>
                  <a:ext uri="{FF2B5EF4-FFF2-40B4-BE49-F238E27FC236}">
                    <a16:creationId xmlns:a16="http://schemas.microsoft.com/office/drawing/2014/main" id="{A5D617F2-08A6-3543-A13F-2E4F6932D9D8}"/>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73E9A64-F5E9-794F-A263-71C54597AA2B}"/>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01424F03-D909-0D4E-8B93-C757BCAA5BE1}"/>
                  </a:ext>
                </a:extLst>
              </p:cNvPr>
              <p:cNvCxnSpPr>
                <a:cxnSpLocks/>
              </p:cNvCxnSpPr>
              <p:nvPr/>
            </p:nvCxnSpPr>
            <p:spPr>
              <a:xfrm flipH="1">
                <a:off x="844318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E70C0055-5891-344E-A4A2-BC7C5D17D2FC}"/>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9BECBBFC-3C34-0E4E-BA6B-2985CEF5D55D}"/>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5D77E5D-E16C-F243-8E9F-223C01684BDD}"/>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CC443F37-C8C0-AB44-AEFF-5DF7E30ECDEE}"/>
                  </a:ext>
                </a:extLst>
              </p:cNvPr>
              <p:cNvCxnSpPr>
                <a:cxnSpLocks/>
              </p:cNvCxnSpPr>
              <p:nvPr/>
            </p:nvCxnSpPr>
            <p:spPr>
              <a:xfrm flipH="1">
                <a:off x="920185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2FDBC13C-97C1-0A4D-8E8E-FF32FCE49AB9}"/>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9324D9B-CFA8-1641-8453-4AFBFE8EDCB7}"/>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DC9DEDF-3C90-DB4F-80C6-64A504173EB5}"/>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8151B96-1D63-2F40-B1B2-29A6787D52F9}"/>
                  </a:ext>
                </a:extLst>
              </p:cNvPr>
              <p:cNvCxnSpPr>
                <a:cxnSpLocks/>
              </p:cNvCxnSpPr>
              <p:nvPr/>
            </p:nvCxnSpPr>
            <p:spPr>
              <a:xfrm flipH="1">
                <a:off x="9206455"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923C0DA-4B74-BD46-9E5C-24A6D5B13E7A}"/>
                  </a:ext>
                </a:extLst>
              </p:cNvPr>
              <p:cNvCxnSpPr>
                <a:cxnSpLocks/>
              </p:cNvCxnSpPr>
              <p:nvPr/>
            </p:nvCxnSpPr>
            <p:spPr>
              <a:xfrm rot="10800000" flipV="1">
                <a:off x="9426682"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701FCE32-73BC-0840-9A77-6FEE56384D50}"/>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DDCC4B94-6BE1-D345-949B-C24EBA81DCF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464C405E-9536-0B41-94FC-FFD9DC4C63C8}"/>
                  </a:ext>
                </a:extLst>
              </p:cNvPr>
              <p:cNvCxnSpPr>
                <a:cxnSpLocks/>
              </p:cNvCxnSpPr>
              <p:nvPr/>
            </p:nvCxnSpPr>
            <p:spPr>
              <a:xfrm flipH="1">
                <a:off x="9989939" y="5904296"/>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9ED76F4-BF90-BB4D-8CCF-D484991D2105}"/>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2" name="TextBox 141">
              <a:extLst>
                <a:ext uri="{FF2B5EF4-FFF2-40B4-BE49-F238E27FC236}">
                  <a16:creationId xmlns:a16="http://schemas.microsoft.com/office/drawing/2014/main" id="{F0CB90F0-6C28-3440-A828-FA720D1AE168}"/>
                </a:ext>
              </a:extLst>
            </p:cNvPr>
            <p:cNvSpPr txBox="1"/>
            <p:nvPr/>
          </p:nvSpPr>
          <p:spPr>
            <a:xfrm>
              <a:off x="9348446" y="3554613"/>
              <a:ext cx="660758" cy="369332"/>
            </a:xfrm>
            <a:prstGeom prst="rect">
              <a:avLst/>
            </a:prstGeom>
            <a:noFill/>
          </p:spPr>
          <p:txBody>
            <a:bodyPr wrap="none" rtlCol="0">
              <a:spAutoFit/>
            </a:bodyPr>
            <a:lstStyle/>
            <a:p>
              <a:r>
                <a:rPr lang="en-US" dirty="0"/>
                <a:t>r &gt; 0</a:t>
              </a:r>
            </a:p>
          </p:txBody>
        </p:sp>
      </p:grpSp>
      <p:grpSp>
        <p:nvGrpSpPr>
          <p:cNvPr id="144" name="Group 143">
            <a:extLst>
              <a:ext uri="{FF2B5EF4-FFF2-40B4-BE49-F238E27FC236}">
                <a16:creationId xmlns:a16="http://schemas.microsoft.com/office/drawing/2014/main" id="{D6F289D0-D105-614F-8980-67E832D60BEC}"/>
              </a:ext>
            </a:extLst>
          </p:cNvPr>
          <p:cNvGrpSpPr/>
          <p:nvPr/>
        </p:nvGrpSpPr>
        <p:grpSpPr>
          <a:xfrm>
            <a:off x="8106768" y="386608"/>
            <a:ext cx="3087525" cy="2699873"/>
            <a:chOff x="8106768" y="386608"/>
            <a:chExt cx="3087525" cy="2699873"/>
          </a:xfrm>
        </p:grpSpPr>
        <p:grpSp>
          <p:nvGrpSpPr>
            <p:cNvPr id="41" name="Group 40">
              <a:extLst>
                <a:ext uri="{FF2B5EF4-FFF2-40B4-BE49-F238E27FC236}">
                  <a16:creationId xmlns:a16="http://schemas.microsoft.com/office/drawing/2014/main" id="{96630785-DDFA-4E44-8E16-1550F374B0DF}"/>
                </a:ext>
              </a:extLst>
            </p:cNvPr>
            <p:cNvGrpSpPr/>
            <p:nvPr/>
          </p:nvGrpSpPr>
          <p:grpSpPr>
            <a:xfrm>
              <a:off x="8106768" y="770836"/>
              <a:ext cx="3087525" cy="2315645"/>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3" name="TextBox 142">
              <a:extLst>
                <a:ext uri="{FF2B5EF4-FFF2-40B4-BE49-F238E27FC236}">
                  <a16:creationId xmlns:a16="http://schemas.microsoft.com/office/drawing/2014/main" id="{BAB79A39-08A8-3249-9E7D-5E822E30BB9D}"/>
                </a:ext>
              </a:extLst>
            </p:cNvPr>
            <p:cNvSpPr txBox="1"/>
            <p:nvPr/>
          </p:nvSpPr>
          <p:spPr>
            <a:xfrm>
              <a:off x="9078224" y="386608"/>
              <a:ext cx="1058303" cy="369332"/>
            </a:xfrm>
            <a:prstGeom prst="rect">
              <a:avLst/>
            </a:prstGeom>
            <a:noFill/>
          </p:spPr>
          <p:txBody>
            <a:bodyPr wrap="none" rtlCol="0">
              <a:spAutoFit/>
            </a:bodyPr>
            <a:lstStyle/>
            <a:p>
              <a:r>
                <a:rPr lang="en-US" dirty="0"/>
                <a:t>r = -0.04</a:t>
              </a:r>
            </a:p>
          </p:txBody>
        </p:sp>
      </p:grpSp>
    </p:spTree>
    <p:extLst>
      <p:ext uri="{BB962C8B-B14F-4D97-AF65-F5344CB8AC3E}">
        <p14:creationId xmlns:p14="http://schemas.microsoft.com/office/powerpoint/2010/main" val="282239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grpSp>
        <p:nvGrpSpPr>
          <p:cNvPr id="57" name="Group 56">
            <a:extLst>
              <a:ext uri="{FF2B5EF4-FFF2-40B4-BE49-F238E27FC236}">
                <a16:creationId xmlns:a16="http://schemas.microsoft.com/office/drawing/2014/main" id="{F53C5F1D-53EA-3044-B8C4-9E22291923EB}"/>
              </a:ext>
            </a:extLst>
          </p:cNvPr>
          <p:cNvGrpSpPr/>
          <p:nvPr/>
        </p:nvGrpSpPr>
        <p:grpSpPr>
          <a:xfrm>
            <a:off x="6513008" y="1373273"/>
            <a:ext cx="4926612" cy="4308055"/>
            <a:chOff x="8106768" y="386608"/>
            <a:chExt cx="3087525" cy="2699873"/>
          </a:xfrm>
        </p:grpSpPr>
        <p:grpSp>
          <p:nvGrpSpPr>
            <p:cNvPr id="58" name="Group 57">
              <a:extLst>
                <a:ext uri="{FF2B5EF4-FFF2-40B4-BE49-F238E27FC236}">
                  <a16:creationId xmlns:a16="http://schemas.microsoft.com/office/drawing/2014/main" id="{261423DD-42E4-D547-B89A-032272A4E697}"/>
                </a:ext>
              </a:extLst>
            </p:cNvPr>
            <p:cNvGrpSpPr/>
            <p:nvPr/>
          </p:nvGrpSpPr>
          <p:grpSpPr>
            <a:xfrm>
              <a:off x="8106768" y="770836"/>
              <a:ext cx="3087525" cy="2315645"/>
              <a:chOff x="3562163" y="2552996"/>
              <a:chExt cx="5067674" cy="3800757"/>
            </a:xfrm>
          </p:grpSpPr>
          <p:grpSp>
            <p:nvGrpSpPr>
              <p:cNvPr id="60" name="Group 59">
                <a:extLst>
                  <a:ext uri="{FF2B5EF4-FFF2-40B4-BE49-F238E27FC236}">
                    <a16:creationId xmlns:a16="http://schemas.microsoft.com/office/drawing/2014/main" id="{0783FC6B-2FC7-DF42-A3DC-EA460C86A33A}"/>
                  </a:ext>
                </a:extLst>
              </p:cNvPr>
              <p:cNvGrpSpPr/>
              <p:nvPr/>
            </p:nvGrpSpPr>
            <p:grpSpPr>
              <a:xfrm>
                <a:off x="3562163" y="2552996"/>
                <a:ext cx="5067674" cy="3800757"/>
                <a:chOff x="6253247" y="2160077"/>
                <a:chExt cx="5067674" cy="3800757"/>
              </a:xfrm>
              <a:solidFill>
                <a:schemeClr val="bg1"/>
              </a:solidFill>
            </p:grpSpPr>
            <p:grpSp>
              <p:nvGrpSpPr>
                <p:cNvPr id="70" name="Group 69">
                  <a:extLst>
                    <a:ext uri="{FF2B5EF4-FFF2-40B4-BE49-F238E27FC236}">
                      <a16:creationId xmlns:a16="http://schemas.microsoft.com/office/drawing/2014/main" id="{7C4F3512-93C8-F84A-9E6F-6226C599AD2A}"/>
                    </a:ext>
                  </a:extLst>
                </p:cNvPr>
                <p:cNvGrpSpPr/>
                <p:nvPr/>
              </p:nvGrpSpPr>
              <p:grpSpPr>
                <a:xfrm>
                  <a:off x="6253247" y="2160077"/>
                  <a:ext cx="5067674" cy="3800757"/>
                  <a:chOff x="6456556" y="2714547"/>
                  <a:chExt cx="3657600" cy="2743201"/>
                </a:xfrm>
                <a:grpFill/>
              </p:grpSpPr>
              <p:sp>
                <p:nvSpPr>
                  <p:cNvPr id="73" name="Rectangle 72">
                    <a:extLst>
                      <a:ext uri="{FF2B5EF4-FFF2-40B4-BE49-F238E27FC236}">
                        <a16:creationId xmlns:a16="http://schemas.microsoft.com/office/drawing/2014/main" id="{0D3988A8-F070-064F-BF4B-0F2FF5BC615C}"/>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74" name="Rectangle 73">
                    <a:extLst>
                      <a:ext uri="{FF2B5EF4-FFF2-40B4-BE49-F238E27FC236}">
                        <a16:creationId xmlns:a16="http://schemas.microsoft.com/office/drawing/2014/main" id="{343F3C02-A6B8-6649-A627-3827E214A14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5" name="Rectangle 74">
                    <a:extLst>
                      <a:ext uri="{FF2B5EF4-FFF2-40B4-BE49-F238E27FC236}">
                        <a16:creationId xmlns:a16="http://schemas.microsoft.com/office/drawing/2014/main" id="{5E299D2E-A9C3-BF43-94AA-D9302D17AE4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6" name="Rectangle 75">
                    <a:extLst>
                      <a:ext uri="{FF2B5EF4-FFF2-40B4-BE49-F238E27FC236}">
                        <a16:creationId xmlns:a16="http://schemas.microsoft.com/office/drawing/2014/main" id="{1CACE2FA-C804-694A-8A77-27CF08F2A231}"/>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77" name="Rectangle 76">
                    <a:extLst>
                      <a:ext uri="{FF2B5EF4-FFF2-40B4-BE49-F238E27FC236}">
                        <a16:creationId xmlns:a16="http://schemas.microsoft.com/office/drawing/2014/main" id="{F4749A93-A514-BD42-8D7C-39FEDF129784}"/>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8" name="Rectangle 77">
                    <a:extLst>
                      <a:ext uri="{FF2B5EF4-FFF2-40B4-BE49-F238E27FC236}">
                        <a16:creationId xmlns:a16="http://schemas.microsoft.com/office/drawing/2014/main" id="{D426C081-659D-734A-A7F9-2DF192AD463F}"/>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9" name="Rectangle 78">
                    <a:extLst>
                      <a:ext uri="{FF2B5EF4-FFF2-40B4-BE49-F238E27FC236}">
                        <a16:creationId xmlns:a16="http://schemas.microsoft.com/office/drawing/2014/main" id="{9D178BD3-22F2-4F41-BF09-D1A5D6633D2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0" name="Rectangle 79">
                    <a:extLst>
                      <a:ext uri="{FF2B5EF4-FFF2-40B4-BE49-F238E27FC236}">
                        <a16:creationId xmlns:a16="http://schemas.microsoft.com/office/drawing/2014/main" id="{CD49F425-41E8-DD48-8EDA-DD4BBB4B4A49}"/>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1" name="Rectangle 80">
                    <a:extLst>
                      <a:ext uri="{FF2B5EF4-FFF2-40B4-BE49-F238E27FC236}">
                        <a16:creationId xmlns:a16="http://schemas.microsoft.com/office/drawing/2014/main" id="{B671669E-384F-C548-A716-45C995E84C04}"/>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2" name="Rectangle 81">
                    <a:extLst>
                      <a:ext uri="{FF2B5EF4-FFF2-40B4-BE49-F238E27FC236}">
                        <a16:creationId xmlns:a16="http://schemas.microsoft.com/office/drawing/2014/main" id="{3B73AB89-0F12-D14A-8830-C88D3036E746}"/>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3" name="Rectangle 82">
                    <a:extLst>
                      <a:ext uri="{FF2B5EF4-FFF2-40B4-BE49-F238E27FC236}">
                        <a16:creationId xmlns:a16="http://schemas.microsoft.com/office/drawing/2014/main" id="{1EB13788-EE9A-6D48-B6B9-4FB23CC7B63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4" name="Rectangle 83">
                    <a:extLst>
                      <a:ext uri="{FF2B5EF4-FFF2-40B4-BE49-F238E27FC236}">
                        <a16:creationId xmlns:a16="http://schemas.microsoft.com/office/drawing/2014/main" id="{4DA473CE-1B4F-194B-AF22-1D13B4BF4EA9}"/>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71" name="Rectangle 70">
                  <a:extLst>
                    <a:ext uri="{FF2B5EF4-FFF2-40B4-BE49-F238E27FC236}">
                      <a16:creationId xmlns:a16="http://schemas.microsoft.com/office/drawing/2014/main" id="{B1A08619-4B32-AF40-8326-2FF69F6EC601}"/>
                    </a:ext>
                  </a:extLst>
                </p:cNvPr>
                <p:cNvSpPr/>
                <p:nvPr/>
              </p:nvSpPr>
              <p:spPr>
                <a:xfrm>
                  <a:off x="10506605" y="3869194"/>
                  <a:ext cx="471916" cy="411566"/>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72" name="Rectangle 71">
                  <a:extLst>
                    <a:ext uri="{FF2B5EF4-FFF2-40B4-BE49-F238E27FC236}">
                      <a16:creationId xmlns:a16="http://schemas.microsoft.com/office/drawing/2014/main" id="{BE7D9042-7D17-1E40-A01D-544838E73673}"/>
                    </a:ext>
                  </a:extLst>
                </p:cNvPr>
                <p:cNvSpPr/>
                <p:nvPr/>
              </p:nvSpPr>
              <p:spPr>
                <a:xfrm>
                  <a:off x="10476864" y="2609047"/>
                  <a:ext cx="490053" cy="411566"/>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61" name="Straight Arrow Connector 60">
                <a:extLst>
                  <a:ext uri="{FF2B5EF4-FFF2-40B4-BE49-F238E27FC236}">
                    <a16:creationId xmlns:a16="http://schemas.microsoft.com/office/drawing/2014/main" id="{BE5C79B3-9C32-5247-9480-8DC29814623D}"/>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20B49A7-DCBF-3348-820D-1FB67B55D4A1}"/>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7506AB-B7B5-314D-9037-A063D943AA1B}"/>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B8DF505-E5AC-D942-B04E-57D716BAC6B4}"/>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989836D-D516-7141-802A-AB12EA6CB825}"/>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4FD4F6B-67FF-8347-A51D-8B2A19F51E14}"/>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C8612A6-5211-1149-A77C-99B3503DC5EA}"/>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BC5DAAB-7FF2-0845-A01F-EF6FFA6AA4F7}"/>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77D1267-AC79-8E41-911B-7D89ACC65472}"/>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46A67C69-4A84-9544-A3ED-1A4999C499B0}"/>
                </a:ext>
              </a:extLst>
            </p:cNvPr>
            <p:cNvSpPr txBox="1"/>
            <p:nvPr/>
          </p:nvSpPr>
          <p:spPr>
            <a:xfrm>
              <a:off x="9078224" y="386608"/>
              <a:ext cx="1058303" cy="369332"/>
            </a:xfrm>
            <a:prstGeom prst="rect">
              <a:avLst/>
            </a:prstGeom>
            <a:noFill/>
          </p:spPr>
          <p:txBody>
            <a:bodyPr wrap="none" rtlCol="0">
              <a:spAutoFit/>
            </a:bodyPr>
            <a:lstStyle/>
            <a:p>
              <a:r>
                <a:rPr lang="en-US" dirty="0"/>
                <a:t>r = -0.04</a:t>
              </a:r>
            </a:p>
          </p:txBody>
        </p:sp>
      </p:grpSp>
    </p:spTree>
    <p:extLst>
      <p:ext uri="{BB962C8B-B14F-4D97-AF65-F5344CB8AC3E}">
        <p14:creationId xmlns:p14="http://schemas.microsoft.com/office/powerpoint/2010/main" val="26442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grpSp>
        <p:nvGrpSpPr>
          <p:cNvPr id="4" name="Group 3">
            <a:extLst>
              <a:ext uri="{FF2B5EF4-FFF2-40B4-BE49-F238E27FC236}">
                <a16:creationId xmlns:a16="http://schemas.microsoft.com/office/drawing/2014/main" id="{7FB281DA-F25A-534F-BF9A-6CF811B6E0E7}"/>
              </a:ext>
            </a:extLst>
          </p:cNvPr>
          <p:cNvGrpSpPr/>
          <p:nvPr/>
        </p:nvGrpSpPr>
        <p:grpSpPr>
          <a:xfrm>
            <a:off x="6360740" y="1675006"/>
            <a:ext cx="4803130" cy="4140917"/>
            <a:chOff x="8116405" y="3554613"/>
            <a:chExt cx="3087525" cy="2689424"/>
          </a:xfrm>
        </p:grpSpPr>
        <p:grpSp>
          <p:nvGrpSpPr>
            <p:cNvPr id="5" name="Group 4">
              <a:extLst>
                <a:ext uri="{FF2B5EF4-FFF2-40B4-BE49-F238E27FC236}">
                  <a16:creationId xmlns:a16="http://schemas.microsoft.com/office/drawing/2014/main" id="{5D689052-7439-F24D-B3D0-B9462A2A3849}"/>
                </a:ext>
              </a:extLst>
            </p:cNvPr>
            <p:cNvGrpSpPr/>
            <p:nvPr/>
          </p:nvGrpSpPr>
          <p:grpSpPr>
            <a:xfrm>
              <a:off x="8116405" y="3928392"/>
              <a:ext cx="3087525" cy="2315645"/>
              <a:chOff x="8273772" y="3993256"/>
              <a:chExt cx="3087525" cy="2315645"/>
            </a:xfrm>
          </p:grpSpPr>
          <p:grpSp>
            <p:nvGrpSpPr>
              <p:cNvPr id="7" name="Group 6">
                <a:extLst>
                  <a:ext uri="{FF2B5EF4-FFF2-40B4-BE49-F238E27FC236}">
                    <a16:creationId xmlns:a16="http://schemas.microsoft.com/office/drawing/2014/main" id="{65449D74-B72D-7F4F-BE91-4444BFD57D1C}"/>
                  </a:ext>
                </a:extLst>
              </p:cNvPr>
              <p:cNvGrpSpPr/>
              <p:nvPr/>
            </p:nvGrpSpPr>
            <p:grpSpPr>
              <a:xfrm>
                <a:off x="8273772" y="3993256"/>
                <a:ext cx="3087525" cy="2315645"/>
                <a:chOff x="8273772" y="3993256"/>
                <a:chExt cx="3087525" cy="2315645"/>
              </a:xfrm>
            </p:grpSpPr>
            <p:grpSp>
              <p:nvGrpSpPr>
                <p:cNvPr id="29" name="Group 28">
                  <a:extLst>
                    <a:ext uri="{FF2B5EF4-FFF2-40B4-BE49-F238E27FC236}">
                      <a16:creationId xmlns:a16="http://schemas.microsoft.com/office/drawing/2014/main" id="{467D91B4-0FB9-4B4D-8CE8-FEE53F9F9D30}"/>
                    </a:ext>
                  </a:extLst>
                </p:cNvPr>
                <p:cNvGrpSpPr/>
                <p:nvPr/>
              </p:nvGrpSpPr>
              <p:grpSpPr>
                <a:xfrm>
                  <a:off x="8273772" y="3993256"/>
                  <a:ext cx="3087525" cy="2315645"/>
                  <a:chOff x="3562163" y="2552996"/>
                  <a:chExt cx="5067674" cy="3800757"/>
                </a:xfrm>
              </p:grpSpPr>
              <p:grpSp>
                <p:nvGrpSpPr>
                  <p:cNvPr id="32" name="Group 31">
                    <a:extLst>
                      <a:ext uri="{FF2B5EF4-FFF2-40B4-BE49-F238E27FC236}">
                        <a16:creationId xmlns:a16="http://schemas.microsoft.com/office/drawing/2014/main" id="{D11D7407-9552-4543-860A-99D7279A45BE}"/>
                      </a:ext>
                    </a:extLst>
                  </p:cNvPr>
                  <p:cNvGrpSpPr/>
                  <p:nvPr/>
                </p:nvGrpSpPr>
                <p:grpSpPr>
                  <a:xfrm>
                    <a:off x="3562163" y="2552996"/>
                    <a:ext cx="5067674" cy="3800757"/>
                    <a:chOff x="6253247" y="2160077"/>
                    <a:chExt cx="5067674" cy="3800757"/>
                  </a:xfrm>
                  <a:solidFill>
                    <a:schemeClr val="bg1"/>
                  </a:solidFill>
                </p:grpSpPr>
                <p:grpSp>
                  <p:nvGrpSpPr>
                    <p:cNvPr id="38" name="Group 37">
                      <a:extLst>
                        <a:ext uri="{FF2B5EF4-FFF2-40B4-BE49-F238E27FC236}">
                          <a16:creationId xmlns:a16="http://schemas.microsoft.com/office/drawing/2014/main" id="{15D010CC-09A8-8043-A6B9-BCFD475233A5}"/>
                        </a:ext>
                      </a:extLst>
                    </p:cNvPr>
                    <p:cNvGrpSpPr/>
                    <p:nvPr/>
                  </p:nvGrpSpPr>
                  <p:grpSpPr>
                    <a:xfrm>
                      <a:off x="6253247" y="2160077"/>
                      <a:ext cx="5067674" cy="3800757"/>
                      <a:chOff x="6456556" y="2714547"/>
                      <a:chExt cx="3657600" cy="2743201"/>
                    </a:xfrm>
                    <a:grpFill/>
                  </p:grpSpPr>
                  <p:sp>
                    <p:nvSpPr>
                      <p:cNvPr id="41" name="Rectangle 40">
                        <a:extLst>
                          <a:ext uri="{FF2B5EF4-FFF2-40B4-BE49-F238E27FC236}">
                            <a16:creationId xmlns:a16="http://schemas.microsoft.com/office/drawing/2014/main" id="{3E214E53-843C-9644-A54C-17442E9B9B70}"/>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42" name="Rectangle 41">
                        <a:extLst>
                          <a:ext uri="{FF2B5EF4-FFF2-40B4-BE49-F238E27FC236}">
                            <a16:creationId xmlns:a16="http://schemas.microsoft.com/office/drawing/2014/main" id="{5E7F3A8A-6E46-074C-8D8B-BD2CBD37FA27}"/>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3" name="Rectangle 42">
                        <a:extLst>
                          <a:ext uri="{FF2B5EF4-FFF2-40B4-BE49-F238E27FC236}">
                            <a16:creationId xmlns:a16="http://schemas.microsoft.com/office/drawing/2014/main" id="{617C4D8E-4406-5546-AAA0-27590423AD4D}"/>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4" name="Rectangle 43">
                        <a:extLst>
                          <a:ext uri="{FF2B5EF4-FFF2-40B4-BE49-F238E27FC236}">
                            <a16:creationId xmlns:a16="http://schemas.microsoft.com/office/drawing/2014/main" id="{5ED1AF47-CC00-0A41-98B4-771D09C77502}"/>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5" name="Rectangle 44">
                        <a:extLst>
                          <a:ext uri="{FF2B5EF4-FFF2-40B4-BE49-F238E27FC236}">
                            <a16:creationId xmlns:a16="http://schemas.microsoft.com/office/drawing/2014/main" id="{F2BF0659-F714-9247-981A-7C3C001948BF}"/>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6" name="Rectangle 45">
                        <a:extLst>
                          <a:ext uri="{FF2B5EF4-FFF2-40B4-BE49-F238E27FC236}">
                            <a16:creationId xmlns:a16="http://schemas.microsoft.com/office/drawing/2014/main" id="{8E7586BF-4CA2-154D-AB08-F1CFC22798DC}"/>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47" name="Rectangle 46">
                        <a:extLst>
                          <a:ext uri="{FF2B5EF4-FFF2-40B4-BE49-F238E27FC236}">
                            <a16:creationId xmlns:a16="http://schemas.microsoft.com/office/drawing/2014/main" id="{5F9ACFA1-4A0D-984A-B239-BC4AC566F31D}"/>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8" name="Rectangle 47">
                        <a:extLst>
                          <a:ext uri="{FF2B5EF4-FFF2-40B4-BE49-F238E27FC236}">
                            <a16:creationId xmlns:a16="http://schemas.microsoft.com/office/drawing/2014/main" id="{A255338C-EDA2-B247-9308-4C58FDDED942}"/>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9" name="Rectangle 48">
                        <a:extLst>
                          <a:ext uri="{FF2B5EF4-FFF2-40B4-BE49-F238E27FC236}">
                            <a16:creationId xmlns:a16="http://schemas.microsoft.com/office/drawing/2014/main" id="{EDEB78B2-06DB-624A-8487-6B3C67C227CD}"/>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0" name="Rectangle 49">
                        <a:extLst>
                          <a:ext uri="{FF2B5EF4-FFF2-40B4-BE49-F238E27FC236}">
                            <a16:creationId xmlns:a16="http://schemas.microsoft.com/office/drawing/2014/main" id="{F4C70C89-2BEC-5549-9239-078BA31F2F4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1" name="Rectangle 50">
                        <a:extLst>
                          <a:ext uri="{FF2B5EF4-FFF2-40B4-BE49-F238E27FC236}">
                            <a16:creationId xmlns:a16="http://schemas.microsoft.com/office/drawing/2014/main" id="{FD21DFB9-68E9-F54C-B78A-816DB414395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2" name="Rectangle 51">
                        <a:extLst>
                          <a:ext uri="{FF2B5EF4-FFF2-40B4-BE49-F238E27FC236}">
                            <a16:creationId xmlns:a16="http://schemas.microsoft.com/office/drawing/2014/main" id="{04C7E290-FC34-7645-B1D2-C988DB4EF0F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39" name="Rectangle 38">
                      <a:extLst>
                        <a:ext uri="{FF2B5EF4-FFF2-40B4-BE49-F238E27FC236}">
                          <a16:creationId xmlns:a16="http://schemas.microsoft.com/office/drawing/2014/main" id="{2D947DF8-2AC2-1B4D-8891-8FE671ED16E9}"/>
                        </a:ext>
                      </a:extLst>
                    </p:cNvPr>
                    <p:cNvSpPr/>
                    <p:nvPr/>
                  </p:nvSpPr>
                  <p:spPr>
                    <a:xfrm>
                      <a:off x="10506605" y="3869194"/>
                      <a:ext cx="484048" cy="426521"/>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40" name="Rectangle 39">
                      <a:extLst>
                        <a:ext uri="{FF2B5EF4-FFF2-40B4-BE49-F238E27FC236}">
                          <a16:creationId xmlns:a16="http://schemas.microsoft.com/office/drawing/2014/main" id="{2C15D746-682A-284D-AA20-1B7EEB982EFA}"/>
                        </a:ext>
                      </a:extLst>
                    </p:cNvPr>
                    <p:cNvSpPr/>
                    <p:nvPr/>
                  </p:nvSpPr>
                  <p:spPr>
                    <a:xfrm>
                      <a:off x="10476864" y="2609047"/>
                      <a:ext cx="502652" cy="426521"/>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33" name="Straight Arrow Connector 32">
                    <a:extLst>
                      <a:ext uri="{FF2B5EF4-FFF2-40B4-BE49-F238E27FC236}">
                        <a16:creationId xmlns:a16="http://schemas.microsoft.com/office/drawing/2014/main" id="{F2A9563F-38E0-474C-B6B0-61470CC77B9F}"/>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296828-B4AB-0D42-90A4-1149D1F2AE54}"/>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44CB16-6CD7-3E42-99AA-301A786DC891}"/>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FB3BAF-BF23-074B-A050-8F8D67B09526}"/>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40780A-89AD-0448-917C-E60410283977}"/>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AE4B7290-9F67-174D-BAAB-6BCD6F68B727}"/>
                    </a:ext>
                  </a:extLst>
                </p:cNvPr>
                <p:cNvCxnSpPr>
                  <a:cxnSpLocks/>
                </p:cNvCxnSpPr>
                <p:nvPr/>
              </p:nvCxnSpPr>
              <p:spPr>
                <a:xfrm flipH="1">
                  <a:off x="8443673" y="436824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ECC5016-81C1-7649-ADBA-AD7F949A8819}"/>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DDB44E8-1716-4C44-A2F5-4E203A9BD42E}"/>
                  </a:ext>
                </a:extLst>
              </p:cNvPr>
              <p:cNvGrpSpPr/>
              <p:nvPr/>
            </p:nvGrpSpPr>
            <p:grpSpPr>
              <a:xfrm>
                <a:off x="8447583" y="4929290"/>
                <a:ext cx="441423" cy="463149"/>
                <a:chOff x="8362349" y="3429000"/>
                <a:chExt cx="441423" cy="463149"/>
              </a:xfrm>
            </p:grpSpPr>
            <p:cxnSp>
              <p:nvCxnSpPr>
                <p:cNvPr id="25" name="Straight Arrow Connector 24">
                  <a:extLst>
                    <a:ext uri="{FF2B5EF4-FFF2-40B4-BE49-F238E27FC236}">
                      <a16:creationId xmlns:a16="http://schemas.microsoft.com/office/drawing/2014/main" id="{067AE7E2-9E68-0E4F-A27E-B4C8FA628E13}"/>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144626-1A5A-F748-8B9A-676CDB3956B0}"/>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081CC6-5127-CE42-B007-F502FA65BF22}"/>
                    </a:ext>
                  </a:extLst>
                </p:cNvPr>
                <p:cNvCxnSpPr>
                  <a:cxnSpLocks/>
                </p:cNvCxnSpPr>
                <p:nvPr/>
              </p:nvCxnSpPr>
              <p:spPr>
                <a:xfrm flipH="1">
                  <a:off x="8362349" y="364490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FA461C-B4A3-2C44-9C10-0432858BC716}"/>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565BAA40-D943-6345-BD06-07F82DDCB2EF}"/>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8F901E-280E-1748-A69C-CD6E9BC58602}"/>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915928-E9D8-8C4F-AB51-C898576DA055}"/>
                  </a:ext>
                </a:extLst>
              </p:cNvPr>
              <p:cNvCxnSpPr>
                <a:cxnSpLocks/>
              </p:cNvCxnSpPr>
              <p:nvPr/>
            </p:nvCxnSpPr>
            <p:spPr>
              <a:xfrm flipH="1">
                <a:off x="8443188" y="590478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885FC6-7C31-F547-AD46-E1D8137E88FF}"/>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F36FDF-5C01-554B-AF1A-9D086E683F73}"/>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2AC60C-D29F-5541-AC27-5B63A891F4C9}"/>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06745-6F92-764F-B1FA-BD029433684D}"/>
                  </a:ext>
                </a:extLst>
              </p:cNvPr>
              <p:cNvCxnSpPr>
                <a:cxnSpLocks/>
              </p:cNvCxnSpPr>
              <p:nvPr/>
            </p:nvCxnSpPr>
            <p:spPr>
              <a:xfrm flipH="1">
                <a:off x="9201858" y="590478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CE3BB0-20AF-4045-903B-50BFB748E0D8}"/>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0CEC3-0A96-5B46-878C-A33D67DFED3E}"/>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045F43-497B-C442-BE27-82EF82B318CF}"/>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684510-739A-B643-BCF6-D22C83BBBDD4}"/>
                  </a:ext>
                </a:extLst>
              </p:cNvPr>
              <p:cNvCxnSpPr>
                <a:cxnSpLocks/>
              </p:cNvCxnSpPr>
              <p:nvPr/>
            </p:nvCxnSpPr>
            <p:spPr>
              <a:xfrm flipH="1">
                <a:off x="9206455" y="436824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C1FB98-A590-7841-8EF6-79344BB401AC}"/>
                  </a:ext>
                </a:extLst>
              </p:cNvPr>
              <p:cNvCxnSpPr>
                <a:cxnSpLocks/>
              </p:cNvCxnSpPr>
              <p:nvPr/>
            </p:nvCxnSpPr>
            <p:spPr>
              <a:xfrm rot="10800000" flipV="1">
                <a:off x="943385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37BF4-AA00-CD4C-AB09-FCF3A4C7A262}"/>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5CD8DF-2E3F-9F42-B8FA-06104ACB916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F640B5-9AF5-F343-AE39-8A61453FE906}"/>
                  </a:ext>
                </a:extLst>
              </p:cNvPr>
              <p:cNvCxnSpPr>
                <a:cxnSpLocks/>
              </p:cNvCxnSpPr>
              <p:nvPr/>
            </p:nvCxnSpPr>
            <p:spPr>
              <a:xfrm flipH="1">
                <a:off x="9989939" y="589705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08C5ECE-B0FC-1A46-AB51-F47774680256}"/>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937FDFF-7519-1B48-850F-7BB90FEF5333}"/>
                </a:ext>
              </a:extLst>
            </p:cNvPr>
            <p:cNvSpPr txBox="1"/>
            <p:nvPr/>
          </p:nvSpPr>
          <p:spPr>
            <a:xfrm>
              <a:off x="9348446" y="3554613"/>
              <a:ext cx="502028" cy="279851"/>
            </a:xfrm>
            <a:prstGeom prst="rect">
              <a:avLst/>
            </a:prstGeom>
            <a:noFill/>
          </p:spPr>
          <p:txBody>
            <a:bodyPr wrap="none" rtlCol="0">
              <a:spAutoFit/>
            </a:bodyPr>
            <a:lstStyle/>
            <a:p>
              <a:r>
                <a:rPr lang="en-US" sz="2200" b="1" dirty="0"/>
                <a:t>r &gt; 0</a:t>
              </a:r>
            </a:p>
          </p:txBody>
        </p:sp>
      </p:grpSp>
      <p:sp>
        <p:nvSpPr>
          <p:cNvPr id="53" name="Google Shape;75;g92b3bf485b_0_0">
            <a:extLst>
              <a:ext uri="{FF2B5EF4-FFF2-40B4-BE49-F238E27FC236}">
                <a16:creationId xmlns:a16="http://schemas.microsoft.com/office/drawing/2014/main" id="{54138C02-81A9-5B42-9CB6-82A06295B4D1}"/>
              </a:ext>
            </a:extLst>
          </p:cNvPr>
          <p:cNvSpPr/>
          <p:nvPr/>
        </p:nvSpPr>
        <p:spPr>
          <a:xfrm>
            <a:off x="1715548" y="4796204"/>
            <a:ext cx="3216038" cy="1188469"/>
          </a:xfrm>
          <a:prstGeom prst="wedgeRoundRectCallout">
            <a:avLst>
              <a:gd name="adj1" fmla="val 103094"/>
              <a:gd name="adj2" fmla="val 7261"/>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latin typeface="Open Sans"/>
                <a:ea typeface="Open Sans"/>
                <a:cs typeface="Open Sans"/>
                <a:sym typeface="Open Sans"/>
              </a:rPr>
              <a:t>Bounce around forever, and avoid the exits …</a:t>
            </a:r>
            <a:r>
              <a:rPr lang="en-US" sz="2000" b="1" dirty="0">
                <a:latin typeface="Open Sans"/>
                <a:ea typeface="Open Sans"/>
                <a:cs typeface="Open Sans"/>
                <a:sym typeface="Open Sans"/>
              </a:rPr>
              <a:t> infinite rewards!!</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sp>
        <p:nvSpPr>
          <p:cNvPr id="54" name="Rectangle 53">
            <a:extLst>
              <a:ext uri="{FF2B5EF4-FFF2-40B4-BE49-F238E27FC236}">
                <a16:creationId xmlns:a16="http://schemas.microsoft.com/office/drawing/2014/main" id="{02AFFAEB-D71F-F54F-B59B-DAE150571777}"/>
              </a:ext>
            </a:extLst>
          </p:cNvPr>
          <p:cNvSpPr/>
          <p:nvPr/>
        </p:nvSpPr>
        <p:spPr>
          <a:xfrm>
            <a:off x="250246" y="2878766"/>
            <a:ext cx="6202340" cy="400110"/>
          </a:xfrm>
          <a:prstGeom prst="rect">
            <a:avLst/>
          </a:prstGeom>
        </p:spPr>
        <p:txBody>
          <a:bodyPr wrap="none">
            <a:spAutoFit/>
          </a:bodyPr>
          <a:lstStyle/>
          <a:p>
            <a:pPr algn="ctr"/>
            <a:r>
              <a:rPr lang="en-US" sz="2000" b="1" dirty="0"/>
              <a:t>= R(s</a:t>
            </a:r>
            <a:r>
              <a:rPr lang="en-US" sz="2000" b="1" baseline="-25000" dirty="0"/>
              <a:t>0</a:t>
            </a:r>
            <a:r>
              <a:rPr lang="en-US" sz="2000" b="1" dirty="0"/>
              <a:t>, a</a:t>
            </a:r>
            <a:r>
              <a:rPr lang="en-US" sz="2000" b="1" baseline="-25000" dirty="0"/>
              <a:t>0</a:t>
            </a:r>
            <a:r>
              <a:rPr lang="en-US" sz="2000" b="1" dirty="0"/>
              <a:t>,  s</a:t>
            </a:r>
            <a:r>
              <a:rPr lang="en-US" sz="2000" b="1" baseline="-25000" dirty="0"/>
              <a:t>1</a:t>
            </a:r>
            <a:r>
              <a:rPr lang="en-US" sz="2000" b="1" dirty="0"/>
              <a:t>) + R(s</a:t>
            </a:r>
            <a:r>
              <a:rPr lang="en-US" sz="2000" b="1" baseline="-25000" dirty="0"/>
              <a:t>1</a:t>
            </a:r>
            <a:r>
              <a:rPr lang="en-US" sz="2000" b="1" dirty="0"/>
              <a:t>, a</a:t>
            </a:r>
            <a:r>
              <a:rPr lang="en-US" sz="2000" b="1" baseline="-25000" dirty="0"/>
              <a:t>1</a:t>
            </a:r>
            <a:r>
              <a:rPr lang="en-US" sz="2000" b="1" dirty="0"/>
              <a:t>,  s</a:t>
            </a:r>
            <a:r>
              <a:rPr lang="en-US" sz="2000" b="1" baseline="-25000" dirty="0"/>
              <a:t>2</a:t>
            </a:r>
            <a:r>
              <a:rPr lang="en-US" sz="2000" b="1" dirty="0"/>
              <a:t> ) + … + R(s</a:t>
            </a:r>
            <a:r>
              <a:rPr lang="en-US" sz="2000" b="1" baseline="-25000" dirty="0"/>
              <a:t>n-1</a:t>
            </a:r>
            <a:r>
              <a:rPr lang="en-US" sz="2000" b="1" dirty="0"/>
              <a:t>, a</a:t>
            </a:r>
            <a:r>
              <a:rPr lang="en-US" sz="2000" b="1" baseline="-25000" dirty="0"/>
              <a:t>n-1</a:t>
            </a:r>
            <a:r>
              <a:rPr lang="en-US" sz="2000" b="1" dirty="0"/>
              <a:t>,  </a:t>
            </a:r>
            <a:r>
              <a:rPr lang="en-US" sz="2000" b="1" dirty="0" err="1"/>
              <a:t>s</a:t>
            </a:r>
            <a:r>
              <a:rPr lang="en-US" sz="2000" b="1" baseline="-25000" dirty="0" err="1"/>
              <a:t>n</a:t>
            </a:r>
            <a:r>
              <a:rPr lang="en-US" sz="2000" b="1" dirty="0"/>
              <a:t> ) </a:t>
            </a:r>
          </a:p>
        </p:txBody>
      </p:sp>
    </p:spTree>
    <p:extLst>
      <p:ext uri="{BB962C8B-B14F-4D97-AF65-F5344CB8AC3E}">
        <p14:creationId xmlns:p14="http://schemas.microsoft.com/office/powerpoint/2010/main" val="3737472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5" grpId="1" animBg="1"/>
      <p:bldP spid="56" grpId="0" animBg="1"/>
      <p:bldP spid="56"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sz="half" idx="1"/>
          </p:nvPr>
        </p:nvSpPr>
        <p:spPr/>
        <p:txBody>
          <a:bodyPr/>
          <a:lstStyle/>
          <a:p>
            <a:r>
              <a:rPr lang="en-US" dirty="0"/>
              <a:t>Fixed time (</a:t>
            </a:r>
            <a:r>
              <a:rPr lang="en-US" b="1" dirty="0"/>
              <a:t>N </a:t>
            </a:r>
            <a:r>
              <a:rPr lang="en-US" dirty="0"/>
              <a:t>actions) after which the game ends and the agent gets no additional score.</a:t>
            </a:r>
          </a:p>
          <a:p>
            <a:endParaRPr lang="en-US" dirty="0"/>
          </a:p>
          <a:p>
            <a:r>
              <a:rPr lang="en-US" dirty="0"/>
              <a:t>An optimal action can depend on how much time is left.</a:t>
            </a:r>
          </a:p>
          <a:p>
            <a:endParaRPr lang="en-US" dirty="0"/>
          </a:p>
          <a:p>
            <a:r>
              <a:rPr lang="en-US" dirty="0"/>
              <a:t>Policies that depend on time are called </a:t>
            </a:r>
            <a:r>
              <a:rPr lang="en-US" b="1" dirty="0"/>
              <a:t>nonstationary. </a:t>
            </a:r>
            <a:endParaRPr lang="en-US" dirty="0"/>
          </a:p>
          <a:p>
            <a:endParaRPr lang="en-US" b="1" dirty="0"/>
          </a:p>
        </p:txBody>
      </p:sp>
      <p:sp>
        <p:nvSpPr>
          <p:cNvPr id="54" name="Content Placeholder 53">
            <a:extLst>
              <a:ext uri="{FF2B5EF4-FFF2-40B4-BE49-F238E27FC236}">
                <a16:creationId xmlns:a16="http://schemas.microsoft.com/office/drawing/2014/main" id="{06CC2E95-3B76-3A4D-94B7-92329B384CA9}"/>
              </a:ext>
            </a:extLst>
          </p:cNvPr>
          <p:cNvSpPr>
            <a:spLocks noGrp="1"/>
          </p:cNvSpPr>
          <p:nvPr>
            <p:ph sz="half" idx="2"/>
          </p:nvPr>
        </p:nvSpPr>
        <p:spPr/>
        <p:txBody>
          <a:bodyPr/>
          <a:lstStyle/>
          <a:p>
            <a:r>
              <a:rPr lang="en-US" dirty="0"/>
              <a:t>With no fixed time limit, there is no reason to behave differently in the same state at different times.</a:t>
            </a:r>
          </a:p>
          <a:p>
            <a:endParaRPr lang="en-US" dirty="0"/>
          </a:p>
          <a:p>
            <a:r>
              <a:rPr lang="en-US" dirty="0"/>
              <a:t>The optimal policy is </a:t>
            </a:r>
            <a:r>
              <a:rPr lang="en-US" b="1" dirty="0"/>
              <a:t>stationary</a:t>
            </a:r>
            <a:r>
              <a:rPr lang="en-US" dirty="0"/>
              <a:t>.</a:t>
            </a:r>
          </a:p>
          <a:p>
            <a:endParaRPr lang="en-US" dirty="0"/>
          </a:p>
          <a:p>
            <a:r>
              <a:rPr lang="en-US" dirty="0"/>
              <a:t>Infinite horizons are therefore easier.  </a:t>
            </a:r>
          </a:p>
        </p:txBody>
      </p:sp>
      <p:sp>
        <p:nvSpPr>
          <p:cNvPr id="59" name="TextBox 58">
            <a:extLst>
              <a:ext uri="{FF2B5EF4-FFF2-40B4-BE49-F238E27FC236}">
                <a16:creationId xmlns:a16="http://schemas.microsoft.com/office/drawing/2014/main" id="{A211CAE3-43C5-C049-9677-5AAAC2050A55}"/>
              </a:ext>
            </a:extLst>
          </p:cNvPr>
          <p:cNvSpPr txBox="1"/>
          <p:nvPr/>
        </p:nvSpPr>
        <p:spPr>
          <a:xfrm>
            <a:off x="7703820" y="1358568"/>
            <a:ext cx="2109873" cy="369332"/>
          </a:xfrm>
          <a:prstGeom prst="rect">
            <a:avLst/>
          </a:prstGeom>
          <a:noFill/>
        </p:spPr>
        <p:txBody>
          <a:bodyPr wrap="none" rtlCol="0">
            <a:spAutoFit/>
          </a:bodyPr>
          <a:lstStyle/>
          <a:p>
            <a:r>
              <a:rPr lang="en-US" b="1" dirty="0"/>
              <a:t>Infinite Horizons</a:t>
            </a:r>
          </a:p>
        </p:txBody>
      </p:sp>
      <p:sp>
        <p:nvSpPr>
          <p:cNvPr id="60" name="TextBox 59">
            <a:extLst>
              <a:ext uri="{FF2B5EF4-FFF2-40B4-BE49-F238E27FC236}">
                <a16:creationId xmlns:a16="http://schemas.microsoft.com/office/drawing/2014/main" id="{4FEC4C3A-1F42-FF44-93F9-322C90978AD1}"/>
              </a:ext>
            </a:extLst>
          </p:cNvPr>
          <p:cNvSpPr txBox="1"/>
          <p:nvPr/>
        </p:nvSpPr>
        <p:spPr>
          <a:xfrm>
            <a:off x="2374063" y="1358568"/>
            <a:ext cx="1917513" cy="369332"/>
          </a:xfrm>
          <a:prstGeom prst="rect">
            <a:avLst/>
          </a:prstGeom>
          <a:noFill/>
        </p:spPr>
        <p:txBody>
          <a:bodyPr wrap="none" rtlCol="0">
            <a:spAutoFit/>
          </a:bodyPr>
          <a:lstStyle/>
          <a:p>
            <a:r>
              <a:rPr lang="en-US" b="1" dirty="0"/>
              <a:t>Finite Horizons</a:t>
            </a:r>
          </a:p>
        </p:txBody>
      </p:sp>
    </p:spTree>
    <p:extLst>
      <p:ext uri="{BB962C8B-B14F-4D97-AF65-F5344CB8AC3E}">
        <p14:creationId xmlns:p14="http://schemas.microsoft.com/office/powerpoint/2010/main" val="1612357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Utilities Over Time</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grpSp>
        <p:nvGrpSpPr>
          <p:cNvPr id="4" name="Group 3">
            <a:extLst>
              <a:ext uri="{FF2B5EF4-FFF2-40B4-BE49-F238E27FC236}">
                <a16:creationId xmlns:a16="http://schemas.microsoft.com/office/drawing/2014/main" id="{7FB281DA-F25A-534F-BF9A-6CF811B6E0E7}"/>
              </a:ext>
            </a:extLst>
          </p:cNvPr>
          <p:cNvGrpSpPr/>
          <p:nvPr/>
        </p:nvGrpSpPr>
        <p:grpSpPr>
          <a:xfrm>
            <a:off x="6360740" y="1675006"/>
            <a:ext cx="4803130" cy="4140917"/>
            <a:chOff x="8116405" y="3554613"/>
            <a:chExt cx="3087525" cy="2689424"/>
          </a:xfrm>
        </p:grpSpPr>
        <p:grpSp>
          <p:nvGrpSpPr>
            <p:cNvPr id="5" name="Group 4">
              <a:extLst>
                <a:ext uri="{FF2B5EF4-FFF2-40B4-BE49-F238E27FC236}">
                  <a16:creationId xmlns:a16="http://schemas.microsoft.com/office/drawing/2014/main" id="{5D689052-7439-F24D-B3D0-B9462A2A3849}"/>
                </a:ext>
              </a:extLst>
            </p:cNvPr>
            <p:cNvGrpSpPr/>
            <p:nvPr/>
          </p:nvGrpSpPr>
          <p:grpSpPr>
            <a:xfrm>
              <a:off x="8116405" y="3928392"/>
              <a:ext cx="3087525" cy="2315645"/>
              <a:chOff x="8273772" y="3993256"/>
              <a:chExt cx="3087525" cy="2315645"/>
            </a:xfrm>
          </p:grpSpPr>
          <p:grpSp>
            <p:nvGrpSpPr>
              <p:cNvPr id="7" name="Group 6">
                <a:extLst>
                  <a:ext uri="{FF2B5EF4-FFF2-40B4-BE49-F238E27FC236}">
                    <a16:creationId xmlns:a16="http://schemas.microsoft.com/office/drawing/2014/main" id="{65449D74-B72D-7F4F-BE91-4444BFD57D1C}"/>
                  </a:ext>
                </a:extLst>
              </p:cNvPr>
              <p:cNvGrpSpPr/>
              <p:nvPr/>
            </p:nvGrpSpPr>
            <p:grpSpPr>
              <a:xfrm>
                <a:off x="8273772" y="3993256"/>
                <a:ext cx="3087525" cy="2315645"/>
                <a:chOff x="8273772" y="3993256"/>
                <a:chExt cx="3087525" cy="2315645"/>
              </a:xfrm>
            </p:grpSpPr>
            <p:grpSp>
              <p:nvGrpSpPr>
                <p:cNvPr id="29" name="Group 28">
                  <a:extLst>
                    <a:ext uri="{FF2B5EF4-FFF2-40B4-BE49-F238E27FC236}">
                      <a16:creationId xmlns:a16="http://schemas.microsoft.com/office/drawing/2014/main" id="{467D91B4-0FB9-4B4D-8CE8-FEE53F9F9D30}"/>
                    </a:ext>
                  </a:extLst>
                </p:cNvPr>
                <p:cNvGrpSpPr/>
                <p:nvPr/>
              </p:nvGrpSpPr>
              <p:grpSpPr>
                <a:xfrm>
                  <a:off x="8273772" y="3993256"/>
                  <a:ext cx="3087525" cy="2315645"/>
                  <a:chOff x="3562163" y="2552996"/>
                  <a:chExt cx="5067674" cy="3800757"/>
                </a:xfrm>
              </p:grpSpPr>
              <p:grpSp>
                <p:nvGrpSpPr>
                  <p:cNvPr id="32" name="Group 31">
                    <a:extLst>
                      <a:ext uri="{FF2B5EF4-FFF2-40B4-BE49-F238E27FC236}">
                        <a16:creationId xmlns:a16="http://schemas.microsoft.com/office/drawing/2014/main" id="{D11D7407-9552-4543-860A-99D7279A45BE}"/>
                      </a:ext>
                    </a:extLst>
                  </p:cNvPr>
                  <p:cNvGrpSpPr/>
                  <p:nvPr/>
                </p:nvGrpSpPr>
                <p:grpSpPr>
                  <a:xfrm>
                    <a:off x="3562163" y="2552996"/>
                    <a:ext cx="5067674" cy="3800757"/>
                    <a:chOff x="6253247" y="2160077"/>
                    <a:chExt cx="5067674" cy="3800757"/>
                  </a:xfrm>
                  <a:solidFill>
                    <a:schemeClr val="bg1"/>
                  </a:solidFill>
                </p:grpSpPr>
                <p:grpSp>
                  <p:nvGrpSpPr>
                    <p:cNvPr id="38" name="Group 37">
                      <a:extLst>
                        <a:ext uri="{FF2B5EF4-FFF2-40B4-BE49-F238E27FC236}">
                          <a16:creationId xmlns:a16="http://schemas.microsoft.com/office/drawing/2014/main" id="{15D010CC-09A8-8043-A6B9-BCFD475233A5}"/>
                        </a:ext>
                      </a:extLst>
                    </p:cNvPr>
                    <p:cNvGrpSpPr/>
                    <p:nvPr/>
                  </p:nvGrpSpPr>
                  <p:grpSpPr>
                    <a:xfrm>
                      <a:off x="6253247" y="2160077"/>
                      <a:ext cx="5067674" cy="3800757"/>
                      <a:chOff x="6456556" y="2714547"/>
                      <a:chExt cx="3657600" cy="2743201"/>
                    </a:xfrm>
                    <a:grpFill/>
                  </p:grpSpPr>
                  <p:sp>
                    <p:nvSpPr>
                      <p:cNvPr id="41" name="Rectangle 40">
                        <a:extLst>
                          <a:ext uri="{FF2B5EF4-FFF2-40B4-BE49-F238E27FC236}">
                            <a16:creationId xmlns:a16="http://schemas.microsoft.com/office/drawing/2014/main" id="{3E214E53-843C-9644-A54C-17442E9B9B70}"/>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42" name="Rectangle 41">
                        <a:extLst>
                          <a:ext uri="{FF2B5EF4-FFF2-40B4-BE49-F238E27FC236}">
                            <a16:creationId xmlns:a16="http://schemas.microsoft.com/office/drawing/2014/main" id="{5E7F3A8A-6E46-074C-8D8B-BD2CBD37FA27}"/>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3" name="Rectangle 42">
                        <a:extLst>
                          <a:ext uri="{FF2B5EF4-FFF2-40B4-BE49-F238E27FC236}">
                            <a16:creationId xmlns:a16="http://schemas.microsoft.com/office/drawing/2014/main" id="{617C4D8E-4406-5546-AAA0-27590423AD4D}"/>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4" name="Rectangle 43">
                        <a:extLst>
                          <a:ext uri="{FF2B5EF4-FFF2-40B4-BE49-F238E27FC236}">
                            <a16:creationId xmlns:a16="http://schemas.microsoft.com/office/drawing/2014/main" id="{5ED1AF47-CC00-0A41-98B4-771D09C77502}"/>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5" name="Rectangle 44">
                        <a:extLst>
                          <a:ext uri="{FF2B5EF4-FFF2-40B4-BE49-F238E27FC236}">
                            <a16:creationId xmlns:a16="http://schemas.microsoft.com/office/drawing/2014/main" id="{F2BF0659-F714-9247-981A-7C3C001948BF}"/>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6" name="Rectangle 45">
                        <a:extLst>
                          <a:ext uri="{FF2B5EF4-FFF2-40B4-BE49-F238E27FC236}">
                            <a16:creationId xmlns:a16="http://schemas.microsoft.com/office/drawing/2014/main" id="{8E7586BF-4CA2-154D-AB08-F1CFC22798DC}"/>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47" name="Rectangle 46">
                        <a:extLst>
                          <a:ext uri="{FF2B5EF4-FFF2-40B4-BE49-F238E27FC236}">
                            <a16:creationId xmlns:a16="http://schemas.microsoft.com/office/drawing/2014/main" id="{5F9ACFA1-4A0D-984A-B239-BC4AC566F31D}"/>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8" name="Rectangle 47">
                        <a:extLst>
                          <a:ext uri="{FF2B5EF4-FFF2-40B4-BE49-F238E27FC236}">
                            <a16:creationId xmlns:a16="http://schemas.microsoft.com/office/drawing/2014/main" id="{A255338C-EDA2-B247-9308-4C58FDDED942}"/>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9" name="Rectangle 48">
                        <a:extLst>
                          <a:ext uri="{FF2B5EF4-FFF2-40B4-BE49-F238E27FC236}">
                            <a16:creationId xmlns:a16="http://schemas.microsoft.com/office/drawing/2014/main" id="{EDEB78B2-06DB-624A-8487-6B3C67C227CD}"/>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0" name="Rectangle 49">
                        <a:extLst>
                          <a:ext uri="{FF2B5EF4-FFF2-40B4-BE49-F238E27FC236}">
                            <a16:creationId xmlns:a16="http://schemas.microsoft.com/office/drawing/2014/main" id="{F4C70C89-2BEC-5549-9239-078BA31F2F4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1" name="Rectangle 50">
                        <a:extLst>
                          <a:ext uri="{FF2B5EF4-FFF2-40B4-BE49-F238E27FC236}">
                            <a16:creationId xmlns:a16="http://schemas.microsoft.com/office/drawing/2014/main" id="{FD21DFB9-68E9-F54C-B78A-816DB414395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2" name="Rectangle 51">
                        <a:extLst>
                          <a:ext uri="{FF2B5EF4-FFF2-40B4-BE49-F238E27FC236}">
                            <a16:creationId xmlns:a16="http://schemas.microsoft.com/office/drawing/2014/main" id="{04C7E290-FC34-7645-B1D2-C988DB4EF0F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39" name="Rectangle 38">
                      <a:extLst>
                        <a:ext uri="{FF2B5EF4-FFF2-40B4-BE49-F238E27FC236}">
                          <a16:creationId xmlns:a16="http://schemas.microsoft.com/office/drawing/2014/main" id="{2D947DF8-2AC2-1B4D-8891-8FE671ED16E9}"/>
                        </a:ext>
                      </a:extLst>
                    </p:cNvPr>
                    <p:cNvSpPr/>
                    <p:nvPr/>
                  </p:nvSpPr>
                  <p:spPr>
                    <a:xfrm>
                      <a:off x="10506605" y="3869194"/>
                      <a:ext cx="484048" cy="426521"/>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40" name="Rectangle 39">
                      <a:extLst>
                        <a:ext uri="{FF2B5EF4-FFF2-40B4-BE49-F238E27FC236}">
                          <a16:creationId xmlns:a16="http://schemas.microsoft.com/office/drawing/2014/main" id="{2C15D746-682A-284D-AA20-1B7EEB982EFA}"/>
                        </a:ext>
                      </a:extLst>
                    </p:cNvPr>
                    <p:cNvSpPr/>
                    <p:nvPr/>
                  </p:nvSpPr>
                  <p:spPr>
                    <a:xfrm>
                      <a:off x="10476864" y="2609047"/>
                      <a:ext cx="502652" cy="426521"/>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33" name="Straight Arrow Connector 32">
                    <a:extLst>
                      <a:ext uri="{FF2B5EF4-FFF2-40B4-BE49-F238E27FC236}">
                        <a16:creationId xmlns:a16="http://schemas.microsoft.com/office/drawing/2014/main" id="{F2A9563F-38E0-474C-B6B0-61470CC77B9F}"/>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296828-B4AB-0D42-90A4-1149D1F2AE54}"/>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44CB16-6CD7-3E42-99AA-301A786DC891}"/>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FB3BAF-BF23-074B-A050-8F8D67B09526}"/>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40780A-89AD-0448-917C-E60410283977}"/>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AE4B7290-9F67-174D-BAAB-6BCD6F68B727}"/>
                    </a:ext>
                  </a:extLst>
                </p:cNvPr>
                <p:cNvCxnSpPr>
                  <a:cxnSpLocks/>
                </p:cNvCxnSpPr>
                <p:nvPr/>
              </p:nvCxnSpPr>
              <p:spPr>
                <a:xfrm flipH="1">
                  <a:off x="8443673"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ECC5016-81C1-7649-ADBA-AD7F949A8819}"/>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DDB44E8-1716-4C44-A2F5-4E203A9BD42E}"/>
                  </a:ext>
                </a:extLst>
              </p:cNvPr>
              <p:cNvGrpSpPr/>
              <p:nvPr/>
            </p:nvGrpSpPr>
            <p:grpSpPr>
              <a:xfrm>
                <a:off x="8447583" y="4929290"/>
                <a:ext cx="441423" cy="463149"/>
                <a:chOff x="8362349" y="3429000"/>
                <a:chExt cx="441423" cy="463149"/>
              </a:xfrm>
            </p:grpSpPr>
            <p:cxnSp>
              <p:nvCxnSpPr>
                <p:cNvPr id="25" name="Straight Arrow Connector 24">
                  <a:extLst>
                    <a:ext uri="{FF2B5EF4-FFF2-40B4-BE49-F238E27FC236}">
                      <a16:creationId xmlns:a16="http://schemas.microsoft.com/office/drawing/2014/main" id="{067AE7E2-9E68-0E4F-A27E-B4C8FA628E13}"/>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144626-1A5A-F748-8B9A-676CDB3956B0}"/>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081CC6-5127-CE42-B007-F502FA65BF22}"/>
                    </a:ext>
                  </a:extLst>
                </p:cNvPr>
                <p:cNvCxnSpPr>
                  <a:cxnSpLocks/>
                </p:cNvCxnSpPr>
                <p:nvPr/>
              </p:nvCxnSpPr>
              <p:spPr>
                <a:xfrm flipH="1">
                  <a:off x="8362349" y="365214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FA461C-B4A3-2C44-9C10-0432858BC716}"/>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565BAA40-D943-6345-BD06-07F82DDCB2EF}"/>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8F901E-280E-1748-A69C-CD6E9BC58602}"/>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915928-E9D8-8C4F-AB51-C898576DA055}"/>
                  </a:ext>
                </a:extLst>
              </p:cNvPr>
              <p:cNvCxnSpPr>
                <a:cxnSpLocks/>
              </p:cNvCxnSpPr>
              <p:nvPr/>
            </p:nvCxnSpPr>
            <p:spPr>
              <a:xfrm flipH="1">
                <a:off x="844318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885FC6-7C31-F547-AD46-E1D8137E88FF}"/>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F36FDF-5C01-554B-AF1A-9D086E683F73}"/>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2AC60C-D29F-5541-AC27-5B63A891F4C9}"/>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06745-6F92-764F-B1FA-BD029433684D}"/>
                  </a:ext>
                </a:extLst>
              </p:cNvPr>
              <p:cNvCxnSpPr>
                <a:cxnSpLocks/>
              </p:cNvCxnSpPr>
              <p:nvPr/>
            </p:nvCxnSpPr>
            <p:spPr>
              <a:xfrm flipH="1">
                <a:off x="920185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CE3BB0-20AF-4045-903B-50BFB748E0D8}"/>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0CEC3-0A96-5B46-878C-A33D67DFED3E}"/>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045F43-497B-C442-BE27-82EF82B318CF}"/>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684510-739A-B643-BCF6-D22C83BBBDD4}"/>
                  </a:ext>
                </a:extLst>
              </p:cNvPr>
              <p:cNvCxnSpPr>
                <a:cxnSpLocks/>
              </p:cNvCxnSpPr>
              <p:nvPr/>
            </p:nvCxnSpPr>
            <p:spPr>
              <a:xfrm flipH="1">
                <a:off x="9206455"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C1FB98-A590-7841-8EF6-79344BB401AC}"/>
                  </a:ext>
                </a:extLst>
              </p:cNvPr>
              <p:cNvCxnSpPr>
                <a:cxnSpLocks/>
              </p:cNvCxnSpPr>
              <p:nvPr/>
            </p:nvCxnSpPr>
            <p:spPr>
              <a:xfrm rot="10800000" flipV="1">
                <a:off x="9426682"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37BF4-AA00-CD4C-AB09-FCF3A4C7A262}"/>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5CD8DF-2E3F-9F42-B8FA-06104ACB916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F640B5-9AF5-F343-AE39-8A61453FE906}"/>
                  </a:ext>
                </a:extLst>
              </p:cNvPr>
              <p:cNvCxnSpPr>
                <a:cxnSpLocks/>
              </p:cNvCxnSpPr>
              <p:nvPr/>
            </p:nvCxnSpPr>
            <p:spPr>
              <a:xfrm flipH="1">
                <a:off x="9989939" y="5904296"/>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08C5ECE-B0FC-1A46-AB51-F47774680256}"/>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937FDFF-7519-1B48-850F-7BB90FEF5333}"/>
                </a:ext>
              </a:extLst>
            </p:cNvPr>
            <p:cNvSpPr txBox="1"/>
            <p:nvPr/>
          </p:nvSpPr>
          <p:spPr>
            <a:xfrm>
              <a:off x="9348446" y="3554613"/>
              <a:ext cx="502028" cy="279851"/>
            </a:xfrm>
            <a:prstGeom prst="rect">
              <a:avLst/>
            </a:prstGeom>
            <a:noFill/>
          </p:spPr>
          <p:txBody>
            <a:bodyPr wrap="none" rtlCol="0">
              <a:spAutoFit/>
            </a:bodyPr>
            <a:lstStyle/>
            <a:p>
              <a:r>
                <a:rPr lang="en-US" sz="2200" b="1" dirty="0"/>
                <a:t>r &gt; 0</a:t>
              </a:r>
            </a:p>
          </p:txBody>
        </p:sp>
      </p:grpSp>
      <p:sp>
        <p:nvSpPr>
          <p:cNvPr id="53" name="Google Shape;75;g92b3bf485b_0_0">
            <a:extLst>
              <a:ext uri="{FF2B5EF4-FFF2-40B4-BE49-F238E27FC236}">
                <a16:creationId xmlns:a16="http://schemas.microsoft.com/office/drawing/2014/main" id="{54138C02-81A9-5B42-9CB6-82A06295B4D1}"/>
              </a:ext>
            </a:extLst>
          </p:cNvPr>
          <p:cNvSpPr/>
          <p:nvPr/>
        </p:nvSpPr>
        <p:spPr>
          <a:xfrm>
            <a:off x="1715548" y="4796204"/>
            <a:ext cx="3216038" cy="1188469"/>
          </a:xfrm>
          <a:prstGeom prst="wedgeRoundRectCallout">
            <a:avLst>
              <a:gd name="adj1" fmla="val 103094"/>
              <a:gd name="adj2" fmla="val 7261"/>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latin typeface="Open Sans"/>
                <a:ea typeface="Open Sans"/>
                <a:cs typeface="Open Sans"/>
                <a:sym typeface="Open Sans"/>
              </a:rPr>
              <a:t>Bounce around forever, and avoid the exits …</a:t>
            </a:r>
            <a:r>
              <a:rPr lang="en-US" sz="2000" b="1" dirty="0">
                <a:latin typeface="Open Sans"/>
                <a:ea typeface="Open Sans"/>
                <a:cs typeface="Open Sans"/>
                <a:sym typeface="Open Sans"/>
              </a:rPr>
              <a:t> infinite rewards!!</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spTree>
    <p:extLst>
      <p:ext uri="{BB962C8B-B14F-4D97-AF65-F5344CB8AC3E}">
        <p14:creationId xmlns:p14="http://schemas.microsoft.com/office/powerpoint/2010/main" val="2382059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Utilities of Sequences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9012" y="1248279"/>
            <a:ext cx="7875588" cy="4999617"/>
          </a:xfrm>
          <a:prstGeom prst="rect">
            <a:avLst/>
          </a:prstGeom>
          <a:noFill/>
        </p:spPr>
      </p:pic>
      <p:sp>
        <p:nvSpPr>
          <p:cNvPr id="4" name="Rectangle 3">
            <a:extLst>
              <a:ext uri="{FF2B5EF4-FFF2-40B4-BE49-F238E27FC236}">
                <a16:creationId xmlns:a16="http://schemas.microsoft.com/office/drawing/2014/main" id="{C54209FE-DCBA-AD4A-8775-FA2D0A24CB03}"/>
              </a:ext>
            </a:extLst>
          </p:cNvPr>
          <p:cNvSpPr/>
          <p:nvPr/>
        </p:nvSpPr>
        <p:spPr>
          <a:xfrm>
            <a:off x="7086600" y="592473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a:latin typeface="Calibri"/>
                <a:cs typeface="Calibri"/>
              </a:rPr>
              <a:t>Abbeel</a:t>
            </a:r>
            <a:br>
              <a:rPr lang="en-US" dirty="0">
                <a:latin typeface="Calibri"/>
                <a:cs typeface="Calibri"/>
              </a:rPr>
            </a:br>
            <a:r>
              <a:rPr lang="en-US" dirty="0">
                <a:latin typeface="Calibri"/>
                <a:cs typeface="Calibri"/>
              </a:rPr>
              <a:t>University of California, Berkeley</a:t>
            </a:r>
          </a:p>
        </p:txBody>
      </p:sp>
    </p:spTree>
    <p:extLst>
      <p:ext uri="{BB962C8B-B14F-4D97-AF65-F5344CB8AC3E}">
        <p14:creationId xmlns:p14="http://schemas.microsoft.com/office/powerpoint/2010/main" val="3862192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DDF13A72-0423-7D49-904D-A94A6C467960}"/>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A4CCD99F-D897-1243-82F0-9B24567C8B8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2237A3EC-89FE-7F40-B531-3F6FB7EAF144}"/>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905F2BDA-CCB5-6E4A-9B88-C3C8DBE3702F}"/>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B23A0C64-C523-ED45-8140-3907F02B05A1}"/>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E673C0C-F7C4-C649-8EA6-B6C844D09F5D}"/>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636FD7C-CBE5-6A4B-BE0C-5DC6CA9303D2}"/>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7968675-ACCF-2545-815B-BAA25F2D54B8}"/>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636179FD-7B98-5D4D-8C6E-2354E263109E}"/>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3A566E2-C4A0-5E43-AE47-0BD96B6D2BE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2B6D49F-B5B2-2A41-8E56-E13C1CF18B9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DA490F-3124-4B4B-AEB3-2379C273F46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98BCC2-F3F6-7646-9C17-1A38B294BF0F}"/>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5E912C-B52B-9349-A4A6-8FAAF97C7ED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D6A9504-6266-B34A-9FF3-C953E45887AB}"/>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B4D071E8-4BF2-B34D-9A55-5E1405701D88}"/>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F51D6254-0F0E-784C-BF68-8CF4F57B16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B06FFBE8-291A-9347-B87E-6D94DD3293D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F25034D6-7C19-F34F-A312-4692954A7760}"/>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5E0284F0-52E0-3144-A2C7-CE9C227CDFD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B2BE1B46-56C6-0C4F-BA80-F7F50E1CB39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481DE7BA-50E0-6140-BA5D-2E624C552125}"/>
              </a:ext>
            </a:extLst>
          </p:cNvPr>
          <p:cNvPicPr>
            <a:picLocks noChangeAspect="1"/>
          </p:cNvPicPr>
          <p:nvPr/>
        </p:nvPicPr>
        <p:blipFill>
          <a:blip r:embed="rId7"/>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2503107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Utilities of Sequences</a:t>
            </a:r>
          </a:p>
        </p:txBody>
      </p:sp>
      <p:sp>
        <p:nvSpPr>
          <p:cNvPr id="3" name="Content Placeholder 2"/>
          <p:cNvSpPr>
            <a:spLocks noGrp="1"/>
          </p:cNvSpPr>
          <p:nvPr>
            <p:ph idx="1"/>
          </p:nvPr>
        </p:nvSpPr>
        <p:spPr/>
        <p:txBody>
          <a:bodyPr/>
          <a:lstStyle/>
          <a:p>
            <a:r>
              <a:rPr lang="en-US" sz="2800" dirty="0"/>
              <a:t>What preferences should an agent have over reward sequences?</a:t>
            </a:r>
          </a:p>
          <a:p>
            <a:endParaRPr lang="en-US" sz="2800" dirty="0"/>
          </a:p>
          <a:p>
            <a:r>
              <a:rPr lang="en-US" sz="2800" dirty="0"/>
              <a:t>More or less?</a:t>
            </a:r>
          </a:p>
          <a:p>
            <a:endParaRPr lang="en-US" sz="2800" dirty="0"/>
          </a:p>
          <a:p>
            <a:r>
              <a:rPr lang="en-US" sz="2800" dirty="0"/>
              <a:t>Now or later?</a:t>
            </a:r>
          </a:p>
          <a:p>
            <a:endParaRPr lang="en-US" sz="2800" dirty="0"/>
          </a:p>
          <a:p>
            <a:endParaRPr lang="en-US" sz="2800" dirty="0"/>
          </a:p>
          <a:p>
            <a:endParaRPr lang="en-US" sz="2800" dirty="0"/>
          </a:p>
          <a:p>
            <a:endParaRPr 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5200" y="3505497"/>
            <a:ext cx="4648200" cy="2950792"/>
          </a:xfrm>
          <a:prstGeom prst="rect">
            <a:avLst/>
          </a:prstGeom>
          <a:noFill/>
        </p:spPr>
      </p:pic>
      <p:sp>
        <p:nvSpPr>
          <p:cNvPr id="6" name="TextBox 5"/>
          <p:cNvSpPr txBox="1"/>
          <p:nvPr/>
        </p:nvSpPr>
        <p:spPr>
          <a:xfrm>
            <a:off x="3124200" y="2409825"/>
            <a:ext cx="1297150" cy="523220"/>
          </a:xfrm>
          <a:prstGeom prst="rect">
            <a:avLst/>
          </a:prstGeom>
          <a:noFill/>
        </p:spPr>
        <p:txBody>
          <a:bodyPr wrap="none" rtlCol="0">
            <a:spAutoFit/>
          </a:bodyPr>
          <a:lstStyle/>
          <a:p>
            <a:r>
              <a:rPr lang="en-US" sz="2800" dirty="0">
                <a:latin typeface="Calibri" pitchFamily="34" charset="0"/>
              </a:rPr>
              <a:t>[1, 2, 2]</a:t>
            </a:r>
          </a:p>
        </p:txBody>
      </p:sp>
      <p:sp>
        <p:nvSpPr>
          <p:cNvPr id="7" name="TextBox 6"/>
          <p:cNvSpPr txBox="1"/>
          <p:nvPr/>
        </p:nvSpPr>
        <p:spPr>
          <a:xfrm>
            <a:off x="5578253" y="2409825"/>
            <a:ext cx="1297150" cy="523220"/>
          </a:xfrm>
          <a:prstGeom prst="rect">
            <a:avLst/>
          </a:prstGeom>
          <a:noFill/>
        </p:spPr>
        <p:txBody>
          <a:bodyPr wrap="none" rtlCol="0">
            <a:spAutoFit/>
          </a:bodyPr>
          <a:lstStyle/>
          <a:p>
            <a:r>
              <a:rPr lang="en-US" sz="2800">
                <a:latin typeface="Calibri" pitchFamily="34" charset="0"/>
              </a:rPr>
              <a:t>[2, 3, 4]</a:t>
            </a:r>
          </a:p>
        </p:txBody>
      </p:sp>
      <p:sp>
        <p:nvSpPr>
          <p:cNvPr id="8" name="TextBox 7"/>
          <p:cNvSpPr txBox="1"/>
          <p:nvPr/>
        </p:nvSpPr>
        <p:spPr>
          <a:xfrm>
            <a:off x="4694595" y="2409825"/>
            <a:ext cx="580608" cy="523220"/>
          </a:xfrm>
          <a:prstGeom prst="rect">
            <a:avLst/>
          </a:prstGeom>
          <a:noFill/>
        </p:spPr>
        <p:txBody>
          <a:bodyPr wrap="none" rtlCol="0">
            <a:spAutoFit/>
          </a:bodyPr>
          <a:lstStyle/>
          <a:p>
            <a:r>
              <a:rPr lang="en-US" sz="2800">
                <a:latin typeface="Calibri" pitchFamily="34" charset="0"/>
              </a:rPr>
              <a:t> or</a:t>
            </a:r>
          </a:p>
        </p:txBody>
      </p:sp>
      <p:sp>
        <p:nvSpPr>
          <p:cNvPr id="9" name="TextBox 8"/>
          <p:cNvSpPr txBox="1"/>
          <p:nvPr/>
        </p:nvSpPr>
        <p:spPr>
          <a:xfrm>
            <a:off x="3124200" y="3439180"/>
            <a:ext cx="1297150" cy="523220"/>
          </a:xfrm>
          <a:prstGeom prst="rect">
            <a:avLst/>
          </a:prstGeom>
          <a:noFill/>
        </p:spPr>
        <p:txBody>
          <a:bodyPr wrap="none" rtlCol="0">
            <a:spAutoFit/>
          </a:bodyPr>
          <a:lstStyle/>
          <a:p>
            <a:r>
              <a:rPr lang="en-US" sz="2800">
                <a:latin typeface="Calibri" pitchFamily="34" charset="0"/>
              </a:rPr>
              <a:t>[0, 0, 1]</a:t>
            </a:r>
          </a:p>
        </p:txBody>
      </p:sp>
      <p:sp>
        <p:nvSpPr>
          <p:cNvPr id="10" name="TextBox 9"/>
          <p:cNvSpPr txBox="1"/>
          <p:nvPr/>
        </p:nvSpPr>
        <p:spPr>
          <a:xfrm>
            <a:off x="5578253" y="3439180"/>
            <a:ext cx="1297150" cy="523220"/>
          </a:xfrm>
          <a:prstGeom prst="rect">
            <a:avLst/>
          </a:prstGeom>
          <a:noFill/>
        </p:spPr>
        <p:txBody>
          <a:bodyPr wrap="none" rtlCol="0">
            <a:spAutoFit/>
          </a:bodyPr>
          <a:lstStyle/>
          <a:p>
            <a:r>
              <a:rPr lang="en-US" sz="2800">
                <a:latin typeface="Calibri" pitchFamily="34" charset="0"/>
              </a:rPr>
              <a:t>[1, 0, 0]</a:t>
            </a:r>
          </a:p>
        </p:txBody>
      </p:sp>
      <p:sp>
        <p:nvSpPr>
          <p:cNvPr id="11" name="TextBox 10"/>
          <p:cNvSpPr txBox="1"/>
          <p:nvPr/>
        </p:nvSpPr>
        <p:spPr>
          <a:xfrm>
            <a:off x="4694595" y="3439180"/>
            <a:ext cx="580608" cy="523220"/>
          </a:xfrm>
          <a:prstGeom prst="rect">
            <a:avLst/>
          </a:prstGeom>
          <a:noFill/>
        </p:spPr>
        <p:txBody>
          <a:bodyPr wrap="none" rtlCol="0">
            <a:spAutoFit/>
          </a:bodyPr>
          <a:lstStyle/>
          <a:p>
            <a:r>
              <a:rPr lang="en-US" sz="2800">
                <a:latin typeface="Calibri" pitchFamily="34" charset="0"/>
              </a:rPr>
              <a:t> or</a:t>
            </a:r>
          </a:p>
        </p:txBody>
      </p:sp>
    </p:spTree>
    <p:extLst>
      <p:ext uri="{BB962C8B-B14F-4D97-AF65-F5344CB8AC3E}">
        <p14:creationId xmlns:p14="http://schemas.microsoft.com/office/powerpoint/2010/main" val="260311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Discounting</a:t>
            </a:r>
          </a:p>
        </p:txBody>
      </p:sp>
      <p:sp>
        <p:nvSpPr>
          <p:cNvPr id="3" name="Content Placeholder 2"/>
          <p:cNvSpPr>
            <a:spLocks noGrp="1"/>
          </p:cNvSpPr>
          <p:nvPr>
            <p:ph idx="1"/>
          </p:nvPr>
        </p:nvSpPr>
        <p:spPr>
          <a:xfrm>
            <a:off x="406400" y="1295400"/>
            <a:ext cx="11252200" cy="4729164"/>
          </a:xfrm>
        </p:spPr>
        <p:txBody>
          <a:bodyPr/>
          <a:lstStyle/>
          <a:p>
            <a:r>
              <a:rPr lang="en-US" sz="2800"/>
              <a:t>It’s reasonable to maximize the sum of rewards</a:t>
            </a:r>
          </a:p>
          <a:p>
            <a:r>
              <a:rPr lang="en-US" sz="2800"/>
              <a:t>It’s also reasonable to prefer rewards now to rewards later</a:t>
            </a:r>
          </a:p>
          <a:p>
            <a:r>
              <a:rPr lang="en-US" sz="2800"/>
              <a:t>One solution: values of rewards decay exponentially</a:t>
            </a:r>
          </a:p>
        </p:txBody>
      </p:sp>
      <p:pic>
        <p:nvPicPr>
          <p:cNvPr id="7171" name="Picture 3" descr="C:\Users\Dan\Dropbox\Office\CS 188\Ketrina Art\MDPs\Discounting.png"/>
          <p:cNvPicPr>
            <a:picLocks noChangeAspect="1" noChangeArrowheads="1"/>
          </p:cNvPicPr>
          <p:nvPr/>
        </p:nvPicPr>
        <p:blipFill>
          <a:blip r:embed="rId6" cstate="print"/>
          <a:srcRect l="73764" t="76543" r="1569"/>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6" cstate="print"/>
          <a:srcRect l="73764" t="38272" r="1569" b="35802"/>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a:latin typeface="Calibri" pitchFamily="34" charset="0"/>
              </a:rPr>
              <a:t>Worth Now</a:t>
            </a: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a:latin typeface="Calibri" pitchFamily="34" charset="0"/>
              </a:rPr>
              <a:t>Worth Next Step</a:t>
            </a: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a:latin typeface="Calibri" pitchFamily="34" charset="0"/>
              </a:rPr>
              <a:t>Worth In Two Steps</a:t>
            </a:r>
          </a:p>
        </p:txBody>
      </p:sp>
      <p:pic>
        <p:nvPicPr>
          <p:cNvPr id="22" name="Picture 21" descr="txp_fig"/>
          <p:cNvPicPr>
            <a:picLocks noChangeAspect="1"/>
          </p:cNvPicPr>
          <p:nvPr>
            <p:custDataLst>
              <p:tags r:id="rId1"/>
            </p:custDataLst>
          </p:nvPr>
        </p:nvPicPr>
        <p:blipFill>
          <a:blip r:embed="rId8" cstate="print"/>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371833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p:sp>
        <p:nvSpPr>
          <p:cNvPr id="17411" name="Rectangle 3"/>
          <p:cNvSpPr>
            <a:spLocks noGrp="1" noChangeArrowheads="1"/>
          </p:cNvSpPr>
          <p:nvPr>
            <p:ph idx="1"/>
          </p:nvPr>
        </p:nvSpPr>
        <p:spPr>
          <a:xfrm>
            <a:off x="533400" y="1524000"/>
            <a:ext cx="5157860" cy="4525963"/>
          </a:xfrm>
        </p:spPr>
        <p:txBody>
          <a:bodyPr>
            <a:normAutofit lnSpcReduction="10000"/>
          </a:bodyPr>
          <a:lstStyle/>
          <a:p>
            <a:r>
              <a:rPr lang="en-US" sz="2400" dirty="0">
                <a:ea typeface="ＭＳ Ｐゴシック" pitchFamily="34" charset="-128"/>
              </a:rPr>
              <a:t>How to discount?</a:t>
            </a:r>
          </a:p>
          <a:p>
            <a:pPr lvl="1"/>
            <a:r>
              <a:rPr lang="en-US" sz="2000" dirty="0">
                <a:ea typeface="ＭＳ Ｐゴシック" pitchFamily="34" charset="-128"/>
              </a:rPr>
              <a:t>Each time we descend a level, we multiply in the discount once</a:t>
            </a:r>
          </a:p>
          <a:p>
            <a:pPr lvl="1"/>
            <a:endParaRPr lang="en-US" sz="20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Sooner rewards probably do have higher utility than later rewards</a:t>
            </a:r>
          </a:p>
          <a:p>
            <a:pPr lvl="1"/>
            <a:r>
              <a:rPr lang="en-US" sz="2000" dirty="0">
                <a:ea typeface="ＭＳ Ｐゴシック" pitchFamily="34" charset="-128"/>
                <a:sym typeface="Symbol" pitchFamily="18" charset="2"/>
              </a:rPr>
              <a:t>Also helps our algorithms converge</a:t>
            </a:r>
          </a:p>
          <a:p>
            <a:pPr lvl="1"/>
            <a:endParaRPr lang="en-US" sz="20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discount of 0.5</a:t>
            </a:r>
          </a:p>
          <a:p>
            <a:pPr lvl="1"/>
            <a:r>
              <a:rPr lang="en-US" sz="2000" dirty="0">
                <a:ea typeface="ＭＳ Ｐゴシック" pitchFamily="34" charset="-128"/>
                <a:sym typeface="Symbol" pitchFamily="18" charset="2"/>
              </a:rPr>
              <a:t>U([1,2,3]) = 0.5</a:t>
            </a:r>
            <a:r>
              <a:rPr lang="en-US" sz="2000" baseline="30000" dirty="0">
                <a:ea typeface="ＭＳ Ｐゴシック" pitchFamily="34" charset="-128"/>
                <a:sym typeface="Symbol" pitchFamily="18" charset="2"/>
              </a:rPr>
              <a:t>0</a:t>
            </a:r>
            <a:r>
              <a:rPr lang="en-US" sz="2000" dirty="0">
                <a:ea typeface="ＭＳ Ｐゴシック" pitchFamily="34" charset="-128"/>
                <a:sym typeface="Symbol" pitchFamily="18" charset="2"/>
              </a:rPr>
              <a:t>*1 + 0.5</a:t>
            </a:r>
            <a:r>
              <a:rPr lang="en-US" baseline="30000" dirty="0">
                <a:ea typeface="ＭＳ Ｐゴシック" pitchFamily="34" charset="-128"/>
                <a:sym typeface="Symbol" pitchFamily="18" charset="2"/>
              </a:rPr>
              <a:t>1</a:t>
            </a:r>
            <a:r>
              <a:rPr lang="en-US" sz="2000" dirty="0">
                <a:ea typeface="ＭＳ Ｐゴシック" pitchFamily="34" charset="-128"/>
                <a:sym typeface="Symbol" pitchFamily="18" charset="2"/>
              </a:rPr>
              <a:t>*2 + 0.5</a:t>
            </a:r>
            <a:r>
              <a:rPr lang="en-US" baseline="30000" dirty="0">
                <a:ea typeface="ＭＳ Ｐゴシック" pitchFamily="34" charset="-128"/>
                <a:sym typeface="Symbol" pitchFamily="18" charset="2"/>
              </a:rPr>
              <a:t>2</a:t>
            </a:r>
            <a:r>
              <a:rPr lang="en-US" sz="2000" dirty="0">
                <a:ea typeface="ＭＳ Ｐゴシック" pitchFamily="34" charset="-128"/>
                <a:sym typeface="Symbol" pitchFamily="18" charset="2"/>
              </a:rPr>
              <a:t>*3 </a:t>
            </a:r>
          </a:p>
          <a:p>
            <a:pPr marL="1828800" lvl="4" indent="0">
              <a:buNone/>
            </a:pPr>
            <a:r>
              <a:rPr lang="en-US" dirty="0">
                <a:ea typeface="ＭＳ Ｐゴシック" pitchFamily="34" charset="-128"/>
                <a:sym typeface="Symbol" pitchFamily="18" charset="2"/>
              </a:rPr>
              <a:t>= 1*1 + 0.5*2 + 0.25*3</a:t>
            </a:r>
          </a:p>
          <a:p>
            <a:pPr lvl="1"/>
            <a:r>
              <a:rPr lang="en-US" sz="2000" dirty="0">
                <a:ea typeface="ＭＳ Ｐゴシック" pitchFamily="34" charset="-128"/>
                <a:sym typeface="Symbol" pitchFamily="18" charset="2"/>
              </a:rPr>
              <a:t>U([1,2,3]) &lt; U([3,2,1])</a:t>
            </a:r>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srcRect l="73764" t="76543" r="1569"/>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9" cstate="print"/>
          <a:srcRect l="73764" t="38272" r="1569" b="35802"/>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3056521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a:ea typeface="ＭＳ Ｐゴシック" pitchFamily="34" charset="-128"/>
              </a:rPr>
              <a:t>Stationary Preferences</a:t>
            </a:r>
          </a:p>
        </p:txBody>
      </p:sp>
      <p:sp>
        <p:nvSpPr>
          <p:cNvPr id="1724419" name="Rectangle 3"/>
          <p:cNvSpPr>
            <a:spLocks noGrp="1" noChangeArrowheads="1"/>
          </p:cNvSpPr>
          <p:nvPr>
            <p:ph idx="1"/>
          </p:nvPr>
        </p:nvSpPr>
        <p:spPr>
          <a:xfrm>
            <a:off x="381000" y="1371600"/>
            <a:ext cx="9296400" cy="4525963"/>
          </a:xfrm>
        </p:spPr>
        <p:txBody>
          <a:bodyPr>
            <a:normAutofit fontScale="92500" lnSpcReduction="10000"/>
          </a:bodyPr>
          <a:lstStyle/>
          <a:p>
            <a:pPr>
              <a:lnSpc>
                <a:spcPct val="90000"/>
              </a:lnSpc>
            </a:pPr>
            <a:r>
              <a:rPr lang="en-US" sz="2800">
                <a:ea typeface="ＭＳ Ｐゴシック" pitchFamily="34" charset="-128"/>
              </a:rPr>
              <a:t>Theorem: if we assume </a:t>
            </a:r>
            <a:r>
              <a:rPr lang="en-US" sz="2800">
                <a:solidFill>
                  <a:srgbClr val="C00000"/>
                </a:solidFill>
                <a:ea typeface="ＭＳ Ｐゴシック" pitchFamily="34" charset="-128"/>
              </a:rPr>
              <a:t>stationary preferences</a:t>
            </a:r>
            <a:r>
              <a:rPr lang="en-US" sz="2800">
                <a:ea typeface="ＭＳ Ｐゴシック" pitchFamily="34" charset="-128"/>
              </a:rPr>
              <a:t>:</a:t>
            </a:r>
          </a:p>
          <a:p>
            <a:pPr>
              <a:lnSpc>
                <a:spcPct val="90000"/>
              </a:lnSpc>
            </a:pPr>
            <a:endParaRPr lang="en-US" sz="2800">
              <a:ea typeface="ＭＳ Ｐゴシック" pitchFamily="34" charset="-128"/>
            </a:endParaRPr>
          </a:p>
          <a:p>
            <a:pPr>
              <a:lnSpc>
                <a:spcPct val="90000"/>
              </a:lnSpc>
            </a:pPr>
            <a:endParaRPr lang="en-US" sz="28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800">
              <a:ea typeface="ＭＳ Ｐゴシック" pitchFamily="34" charset="-128"/>
            </a:endParaRPr>
          </a:p>
          <a:p>
            <a:pPr>
              <a:lnSpc>
                <a:spcPct val="90000"/>
              </a:lnSpc>
            </a:pPr>
            <a:r>
              <a:rPr lang="en-US" sz="2800">
                <a:ea typeface="ＭＳ Ｐゴシック" pitchFamily="34" charset="-128"/>
              </a:rPr>
              <a:t>Then: there are only two ways to define utilities</a:t>
            </a:r>
          </a:p>
          <a:p>
            <a:pPr lvl="1">
              <a:lnSpc>
                <a:spcPct val="90000"/>
              </a:lnSpc>
            </a:pPr>
            <a:endParaRPr lang="en-US" sz="1100">
              <a:ea typeface="ＭＳ Ｐゴシック" pitchFamily="34" charset="-128"/>
            </a:endParaRPr>
          </a:p>
          <a:p>
            <a:pPr lvl="1">
              <a:lnSpc>
                <a:spcPct val="90000"/>
              </a:lnSpc>
            </a:pPr>
            <a:r>
              <a:rPr lang="en-US" sz="2400">
                <a:ea typeface="ＭＳ Ｐゴシック" pitchFamily="34" charset="-128"/>
              </a:rPr>
              <a:t>Additive utility:</a:t>
            </a:r>
          </a:p>
          <a:p>
            <a:pPr lvl="1">
              <a:lnSpc>
                <a:spcPct val="90000"/>
              </a:lnSpc>
            </a:pPr>
            <a:endParaRPr lang="en-US" sz="1200">
              <a:ea typeface="ＭＳ Ｐゴシック" pitchFamily="34" charset="-128"/>
            </a:endParaRPr>
          </a:p>
          <a:p>
            <a:pPr lvl="1">
              <a:lnSpc>
                <a:spcPct val="90000"/>
              </a:lnSpc>
            </a:pPr>
            <a:r>
              <a:rPr lang="en-US" sz="2400">
                <a:ea typeface="ＭＳ Ｐゴシック" pitchFamily="34" charset="-128"/>
              </a:rPr>
              <a:t>Discounted utility:</a:t>
            </a:r>
          </a:p>
        </p:txBody>
      </p:sp>
      <p:pic>
        <p:nvPicPr>
          <p:cNvPr id="1724420" name="Picture 4" descr="txp_fig"/>
          <p:cNvPicPr>
            <a:picLocks noChangeAspect="1" noChangeArrowheads="1"/>
          </p:cNvPicPr>
          <p:nvPr>
            <p:custDataLst>
              <p:tags r:id="rId1"/>
            </p:custDataLst>
          </p:nvPr>
        </p:nvPicPr>
        <p:blipFill>
          <a:blip r:embed="rId8" cstate="print"/>
          <a:srcRect l="45437" t="34977" r="45475" b="36323"/>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9" cstate="print"/>
          <a:srcRect/>
          <a:stretch>
            <a:fillRect/>
          </a:stretch>
        </p:blipFill>
        <p:spPr bwMode="auto">
          <a:xfrm>
            <a:off x="3710343" y="4904088"/>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10" cstate="print"/>
          <a:srcRect/>
          <a:stretch>
            <a:fillRect/>
          </a:stretch>
        </p:blipFill>
        <p:spPr bwMode="auto">
          <a:xfrm>
            <a:off x="3714895" y="5451912"/>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2" cstate="print"/>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3" cstate="print"/>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6082437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ea typeface="ＭＳ Ｐゴシック" pitchFamily="34" charset="-128"/>
              </a:rPr>
              <a:t>Infinite Utilities?!</a:t>
            </a:r>
          </a:p>
        </p:txBody>
      </p:sp>
      <p:sp>
        <p:nvSpPr>
          <p:cNvPr id="1725443" name="Rectangle 3"/>
          <p:cNvSpPr>
            <a:spLocks noGrp="1" noChangeArrowheads="1"/>
          </p:cNvSpPr>
          <p:nvPr>
            <p:ph idx="1"/>
          </p:nvPr>
        </p:nvSpPr>
        <p:spPr>
          <a:xfrm>
            <a:off x="457200" y="1295400"/>
            <a:ext cx="10896600" cy="5105400"/>
          </a:xfrm>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lnSpcReduction="10000"/>
          </a:bodyPr>
          <a:lstStyle/>
          <a:p>
            <a:pPr>
              <a:buFont typeface="Wingdings" charset="0"/>
              <a:buChar char="§"/>
              <a:defRPr/>
            </a:pPr>
            <a:r>
              <a:rPr lang="en-US" sz="2800" dirty="0"/>
              <a:t>Problem: What if the game lasts forever?  Do we get infinite rewards?</a:t>
            </a:r>
          </a:p>
          <a:p>
            <a:pPr lvl="3">
              <a:buFont typeface="Wingdings" charset="0"/>
              <a:buChar char="§"/>
              <a:defRPr/>
            </a:pPr>
            <a:endParaRPr lang="en-US" sz="1000" dirty="0"/>
          </a:p>
          <a:p>
            <a:pPr>
              <a:buFont typeface="Wingdings" charset="0"/>
              <a:buChar char="§"/>
              <a:defRPr/>
            </a:pPr>
            <a:r>
              <a:rPr lang="en-US" sz="2800" dirty="0"/>
              <a:t>Solutions:</a:t>
            </a:r>
          </a:p>
          <a:p>
            <a:pPr lvl="1">
              <a:buFont typeface="Wingdings" charset="0"/>
              <a:buChar char="§"/>
              <a:defRPr/>
            </a:pPr>
            <a:r>
              <a:rPr lang="en-US" sz="2400" dirty="0"/>
              <a:t>Finite horizon: (similar to depth-limited search)</a:t>
            </a:r>
          </a:p>
          <a:p>
            <a:pPr lvl="2">
              <a:buFont typeface="Wingdings" charset="0"/>
              <a:buChar char="§"/>
              <a:defRPr/>
            </a:pPr>
            <a:r>
              <a:rPr lang="en-US" sz="2000" dirty="0"/>
              <a:t>Terminate episodes after a fixed T steps (e.g. life)</a:t>
            </a:r>
          </a:p>
          <a:p>
            <a:pPr lvl="2">
              <a:buFont typeface="Wingdings" charset="0"/>
              <a:buChar char="§"/>
              <a:defRPr/>
            </a:pPr>
            <a:r>
              <a:rPr lang="en-US" sz="2000" dirty="0"/>
              <a:t>Gives nonstationary policies (</a:t>
            </a:r>
            <a:r>
              <a:rPr lang="en-US" sz="2000" dirty="0">
                <a:sym typeface="Symbol" charset="0"/>
              </a:rPr>
              <a:t> depends on time left)</a:t>
            </a:r>
          </a:p>
          <a:p>
            <a:pPr lvl="7">
              <a:defRPr/>
            </a:pPr>
            <a:endParaRPr lang="en-US" sz="800" dirty="0">
              <a:sym typeface="Symbol" charset="0"/>
            </a:endParaRPr>
          </a:p>
          <a:p>
            <a:pPr lvl="1">
              <a:buFont typeface="Wingdings" charset="0"/>
              <a:buChar char="§"/>
              <a:defRPr/>
            </a:pPr>
            <a:r>
              <a:rPr lang="en-US" sz="2400" dirty="0">
                <a:sym typeface="Symbol" charset="0"/>
              </a:rPr>
              <a:t>Discounting: use 0 &lt;  &lt; 1</a:t>
            </a:r>
          </a:p>
          <a:p>
            <a:pPr lvl="1">
              <a:buFont typeface="Wingdings" charset="0"/>
              <a:buChar char="§"/>
              <a:defRPr/>
            </a:pPr>
            <a:endParaRPr lang="en-US" sz="2400" dirty="0">
              <a:sym typeface="Symbol" charset="0"/>
            </a:endParaRPr>
          </a:p>
          <a:p>
            <a:pPr lvl="1">
              <a:buFont typeface="Wingdings" charset="0"/>
              <a:buChar char="§"/>
              <a:defRPr/>
            </a:pPr>
            <a:endParaRPr lang="en-US" sz="2400" dirty="0">
              <a:sym typeface="Symbol" charset="0"/>
            </a:endParaRPr>
          </a:p>
          <a:p>
            <a:pPr lvl="2">
              <a:buFont typeface="Wingdings" charset="0"/>
              <a:buChar char="§"/>
              <a:defRPr/>
            </a:pPr>
            <a:endParaRPr lang="en-US" sz="2000" dirty="0">
              <a:sym typeface="Symbol" charset="0"/>
            </a:endParaRPr>
          </a:p>
          <a:p>
            <a:pPr lvl="2">
              <a:buFont typeface="Wingdings" charset="0"/>
              <a:buChar char="§"/>
              <a:defRPr/>
            </a:pPr>
            <a:r>
              <a:rPr lang="en-US" sz="2000" dirty="0">
                <a:sym typeface="Symbol" charset="0"/>
              </a:rPr>
              <a:t>Smaller  means smaller </a:t>
            </a:r>
            <a:r>
              <a:rPr lang="ja-JP" altLang="en-US" sz="2000">
                <a:sym typeface="Symbol" charset="0"/>
              </a:rPr>
              <a:t>“</a:t>
            </a:r>
            <a:r>
              <a:rPr lang="en-US" altLang="ja-JP" sz="2000" dirty="0">
                <a:sym typeface="Symbol" charset="0"/>
              </a:rPr>
              <a:t>horizon</a:t>
            </a:r>
            <a:r>
              <a:rPr lang="ja-JP" altLang="en-US" sz="2000">
                <a:sym typeface="Symbol" charset="0"/>
              </a:rPr>
              <a:t>”</a:t>
            </a:r>
            <a:r>
              <a:rPr lang="en-US" altLang="ja-JP" sz="2000" dirty="0">
                <a:sym typeface="Symbol" charset="0"/>
              </a:rPr>
              <a:t> – shorter term focus</a:t>
            </a:r>
          </a:p>
          <a:p>
            <a:pPr lvl="8">
              <a:buClr>
                <a:srgbClr val="000000"/>
              </a:buClr>
              <a:defRPr/>
            </a:pPr>
            <a:endParaRPr lang="en-US" sz="800" dirty="0">
              <a:solidFill>
                <a:srgbClr val="000000"/>
              </a:solidFill>
              <a:sym typeface="Symbol" charset="0"/>
            </a:endParaRPr>
          </a:p>
          <a:p>
            <a:pPr lvl="1">
              <a:buClr>
                <a:srgbClr val="000000"/>
              </a:buClr>
              <a:buFont typeface="Wingdings" charset="0"/>
              <a:buChar char="§"/>
              <a:defRPr/>
            </a:pPr>
            <a:r>
              <a:rPr lang="en-US" sz="2400" dirty="0">
                <a:solidFill>
                  <a:srgbClr val="000000"/>
                </a:solidFill>
                <a:sym typeface="Symbol" charset="0"/>
              </a:rPr>
              <a:t>Absorbing state: guarantee that for every policy, a terminal state will eventually be reached (like </a:t>
            </a:r>
            <a:r>
              <a:rPr lang="ja-JP" altLang="en-US" sz="2400">
                <a:solidFill>
                  <a:srgbClr val="000000"/>
                </a:solidFill>
                <a:sym typeface="Symbol" charset="0"/>
              </a:rPr>
              <a:t>“</a:t>
            </a:r>
            <a:r>
              <a:rPr lang="en-US" altLang="ja-JP" sz="2400" dirty="0">
                <a:solidFill>
                  <a:srgbClr val="000000"/>
                </a:solidFill>
                <a:sym typeface="Symbol" charset="0"/>
              </a:rPr>
              <a:t>overheated</a:t>
            </a:r>
            <a:r>
              <a:rPr lang="ja-JP" altLang="en-US" sz="2400">
                <a:solidFill>
                  <a:srgbClr val="000000"/>
                </a:solidFill>
                <a:sym typeface="Symbol" charset="0"/>
              </a:rPr>
              <a:t>”</a:t>
            </a:r>
            <a:r>
              <a:rPr lang="en-US" altLang="ja-JP" sz="2400" dirty="0">
                <a:solidFill>
                  <a:srgbClr val="000000"/>
                </a:solidFill>
                <a:sym typeface="Symbol" charset="0"/>
              </a:rPr>
              <a:t> for racing)</a:t>
            </a:r>
          </a:p>
          <a:p>
            <a:pPr lvl="1">
              <a:buFont typeface="Wingdings" charset="0"/>
              <a:buChar char="§"/>
              <a:defRPr/>
            </a:pPr>
            <a:endParaRPr lang="en-US" sz="2400" dirty="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33070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75215" y="2284329"/>
            <a:ext cx="3759585" cy="1752226"/>
          </a:xfrm>
          <a:prstGeom prst="rect">
            <a:avLst/>
          </a:prstGeom>
          <a:noFill/>
        </p:spPr>
      </p:pic>
    </p:spTree>
    <p:extLst>
      <p:ext uri="{BB962C8B-B14F-4D97-AF65-F5344CB8AC3E}">
        <p14:creationId xmlns:p14="http://schemas.microsoft.com/office/powerpoint/2010/main" val="11063051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a:ea typeface="ＭＳ Ｐゴシック" pitchFamily="34" charset="-128"/>
              </a:rPr>
              <a:t>Recap: Defining 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a:ea typeface="ＭＳ Ｐゴシック" pitchFamily="34" charset="-128"/>
              </a:rPr>
              <a:t>Markov decision processes:</a:t>
            </a:r>
          </a:p>
          <a:p>
            <a:pPr lvl="1">
              <a:lnSpc>
                <a:spcPct val="80000"/>
              </a:lnSpc>
            </a:pPr>
            <a:r>
              <a:rPr lang="en-US">
                <a:ea typeface="ＭＳ Ｐゴシック" pitchFamily="34" charset="-128"/>
              </a:rPr>
              <a:t>Set of states S</a:t>
            </a:r>
          </a:p>
          <a:p>
            <a:pPr lvl="1">
              <a:lnSpc>
                <a:spcPct val="80000"/>
              </a:lnSpc>
            </a:pPr>
            <a:r>
              <a:rPr lang="en-US">
                <a:ea typeface="ＭＳ Ｐゴシック" pitchFamily="34" charset="-128"/>
              </a:rPr>
              <a:t>Start state s</a:t>
            </a:r>
            <a:r>
              <a:rPr lang="en-US" baseline="-25000">
                <a:ea typeface="ＭＳ Ｐゴシック" pitchFamily="34" charset="-128"/>
              </a:rPr>
              <a:t>0</a:t>
            </a:r>
          </a:p>
          <a:p>
            <a:pPr lvl="1">
              <a:lnSpc>
                <a:spcPct val="80000"/>
              </a:lnSpc>
            </a:pPr>
            <a:r>
              <a:rPr lang="en-US">
                <a:ea typeface="ＭＳ Ｐゴシック" pitchFamily="34" charset="-128"/>
              </a:rPr>
              <a:t>Set of actions A</a:t>
            </a:r>
          </a:p>
          <a:p>
            <a:pPr lvl="1">
              <a:lnSpc>
                <a:spcPct val="80000"/>
              </a:lnSpc>
            </a:pPr>
            <a:r>
              <a:rPr lang="en-US">
                <a:ea typeface="ＭＳ Ｐゴシック" pitchFamily="34" charset="-128"/>
              </a:rPr>
              <a:t>Transitions P(</a:t>
            </a:r>
            <a:r>
              <a:rPr lang="en-US" err="1">
                <a:ea typeface="ＭＳ Ｐゴシック" pitchFamily="34" charset="-128"/>
              </a:rPr>
              <a:t>s’</a:t>
            </a:r>
            <a:r>
              <a:rPr lang="en-US" altLang="ja-JP" err="1">
                <a:ea typeface="ＭＳ Ｐゴシック" pitchFamily="34" charset="-128"/>
              </a:rPr>
              <a:t>|s,a</a:t>
            </a:r>
            <a:r>
              <a:rPr lang="en-US" altLang="ja-JP">
                <a:ea typeface="ＭＳ Ｐゴシック" pitchFamily="34" charset="-128"/>
              </a:rPr>
              <a:t>) (or T(</a:t>
            </a:r>
            <a:r>
              <a:rPr lang="en-US" altLang="ja-JP" err="1">
                <a:ea typeface="ＭＳ Ｐゴシック" pitchFamily="34" charset="-128"/>
              </a:rPr>
              <a:t>s,a,s</a:t>
            </a:r>
            <a:r>
              <a:rPr lang="en-US" altLang="ja-JP">
                <a:ea typeface="ＭＳ Ｐゴシック" pitchFamily="34" charset="-128"/>
              </a:rPr>
              <a:t>’))</a:t>
            </a:r>
          </a:p>
          <a:p>
            <a:pPr lvl="1">
              <a:lnSpc>
                <a:spcPct val="80000"/>
              </a:lnSpc>
            </a:pPr>
            <a:r>
              <a:rPr lang="en-US">
                <a:ea typeface="ＭＳ Ｐゴシック" pitchFamily="34" charset="-128"/>
              </a:rPr>
              <a:t>Rewards R(</a:t>
            </a:r>
            <a:r>
              <a:rPr lang="en-US" err="1">
                <a:ea typeface="ＭＳ Ｐゴシック" pitchFamily="34" charset="-128"/>
              </a:rPr>
              <a:t>s,a,s</a:t>
            </a:r>
            <a:r>
              <a:rPr lang="en-US">
                <a:ea typeface="ＭＳ Ｐゴシック" pitchFamily="34" charset="-128"/>
              </a:rPr>
              <a:t>’</a:t>
            </a:r>
            <a:r>
              <a:rPr lang="en-US" altLang="ja-JP">
                <a:ea typeface="ＭＳ Ｐゴシック" pitchFamily="34" charset="-128"/>
              </a:rPr>
              <a:t>) (and discount </a:t>
            </a:r>
            <a:r>
              <a:rPr lang="en-US" altLang="ja-JP">
                <a:ea typeface="ＭＳ Ｐゴシック" pitchFamily="34" charset="-128"/>
                <a:sym typeface="Symbol" pitchFamily="18" charset="2"/>
              </a:rPr>
              <a:t></a:t>
            </a:r>
            <a:r>
              <a:rPr lang="en-US" altLang="ja-JP">
                <a:ea typeface="ＭＳ Ｐゴシック" pitchFamily="34" charset="-128"/>
              </a:rPr>
              <a:t>)</a:t>
            </a:r>
          </a:p>
          <a:p>
            <a:pPr lvl="1">
              <a:lnSpc>
                <a:spcPct val="80000"/>
              </a:lnSpc>
            </a:pPr>
            <a:endParaRPr lang="en-US" baseline="-25000">
              <a:ea typeface="ＭＳ Ｐゴシック" pitchFamily="34" charset="-128"/>
            </a:endParaRPr>
          </a:p>
          <a:p>
            <a:pPr lvl="1">
              <a:lnSpc>
                <a:spcPct val="80000"/>
              </a:lnSpc>
            </a:pPr>
            <a:endParaRPr lang="en-US" baseline="-25000">
              <a:ea typeface="ＭＳ Ｐゴシック" pitchFamily="34" charset="-128"/>
            </a:endParaRPr>
          </a:p>
          <a:p>
            <a:pPr>
              <a:lnSpc>
                <a:spcPct val="80000"/>
              </a:lnSpc>
            </a:pPr>
            <a:r>
              <a:rPr lang="en-US">
                <a:ea typeface="ＭＳ Ｐゴシック" pitchFamily="34" charset="-128"/>
              </a:rPr>
              <a:t>MDP quantities so far:</a:t>
            </a:r>
          </a:p>
          <a:p>
            <a:pPr lvl="1">
              <a:lnSpc>
                <a:spcPct val="80000"/>
              </a:lnSpc>
            </a:pPr>
            <a:r>
              <a:rPr lang="en-US">
                <a:ea typeface="ＭＳ Ｐゴシック" pitchFamily="34" charset="-128"/>
              </a:rPr>
              <a:t>Policy = Choice of action for each state</a:t>
            </a:r>
          </a:p>
          <a:p>
            <a:pPr lvl="1">
              <a:lnSpc>
                <a:spcPct val="80000"/>
              </a:lnSpc>
            </a:pPr>
            <a:r>
              <a:rPr lang="en-US">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latin typeface="Calibri"/>
                  <a:cs typeface="Calibri"/>
                </a:rPr>
                <a:t>s,a,s</a:t>
              </a:r>
              <a:r>
                <a:rPr lang="ja-JP" altLang="en-US" sz="2400">
                  <a:latin typeface="Calibri"/>
                  <a:cs typeface="Calibri"/>
                </a:rPr>
                <a:t>’</a:t>
              </a:r>
              <a:endParaRPr lang="en-US" sz="240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latin typeface="Calibri"/>
                  <a:cs typeface="Calibri"/>
                </a:rPr>
                <a:t>s</a:t>
              </a:r>
              <a:r>
                <a:rPr lang="ja-JP" altLang="en-US" sz="2400">
                  <a:solidFill>
                    <a:srgbClr val="0000FF"/>
                  </a:solidFill>
                  <a:latin typeface="Calibri"/>
                  <a:cs typeface="Calibri"/>
                </a:rPr>
                <a:t>’</a:t>
              </a:r>
              <a:endParaRPr lang="en-US" sz="2400">
                <a:solidFill>
                  <a:srgbClr val="0000FF"/>
                </a:solidFill>
                <a:latin typeface="Calibri"/>
                <a:cs typeface="Calibri"/>
              </a:endParaRPr>
            </a:p>
          </p:txBody>
        </p:sp>
      </p:grpSp>
    </p:spTree>
    <p:extLst>
      <p:ext uri="{BB962C8B-B14F-4D97-AF65-F5344CB8AC3E}">
        <p14:creationId xmlns:p14="http://schemas.microsoft.com/office/powerpoint/2010/main" val="210089080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31BD-0419-F14C-A246-9B88DB2ED0EE}"/>
              </a:ext>
            </a:extLst>
          </p:cNvPr>
          <p:cNvSpPr>
            <a:spLocks noGrp="1"/>
          </p:cNvSpPr>
          <p:nvPr>
            <p:ph type="title" idx="4294967295"/>
          </p:nvPr>
        </p:nvSpPr>
        <p:spPr>
          <a:xfrm>
            <a:off x="0" y="365125"/>
            <a:ext cx="10953750" cy="771525"/>
          </a:xfrm>
        </p:spPr>
        <p:txBody>
          <a:bodyPr/>
          <a:lstStyle/>
          <a:p>
            <a:r>
              <a:rPr lang="en-US" dirty="0"/>
              <a:t>Example Hyperdrive MDP</a:t>
            </a:r>
          </a:p>
        </p:txBody>
      </p:sp>
      <p:sp>
        <p:nvSpPr>
          <p:cNvPr id="18" name="TextBox 17">
            <a:extLst>
              <a:ext uri="{FF2B5EF4-FFF2-40B4-BE49-F238E27FC236}">
                <a16:creationId xmlns:a16="http://schemas.microsoft.com/office/drawing/2014/main" id="{FD9138A3-B742-4A42-AA9B-FF5E61ADCF65}"/>
              </a:ext>
            </a:extLst>
          </p:cNvPr>
          <p:cNvSpPr txBox="1"/>
          <p:nvPr/>
        </p:nvSpPr>
        <p:spPr>
          <a:xfrm>
            <a:off x="6520543" y="5878286"/>
            <a:ext cx="184731" cy="369332"/>
          </a:xfrm>
          <a:prstGeom prst="rect">
            <a:avLst/>
          </a:prstGeom>
          <a:noFill/>
        </p:spPr>
        <p:txBody>
          <a:bodyPr wrap="none" rtlCol="0">
            <a:spAutoFit/>
          </a:bodyPr>
          <a:lstStyle/>
          <a:p>
            <a:endParaRPr lang="en-US" dirty="0"/>
          </a:p>
        </p:txBody>
      </p:sp>
      <p:sp>
        <p:nvSpPr>
          <p:cNvPr id="20" name="Rectangle 19">
            <a:extLst>
              <a:ext uri="{FF2B5EF4-FFF2-40B4-BE49-F238E27FC236}">
                <a16:creationId xmlns:a16="http://schemas.microsoft.com/office/drawing/2014/main" id="{1A6BD995-657B-E74F-AF72-EA75E7F60755}"/>
              </a:ext>
            </a:extLst>
          </p:cNvPr>
          <p:cNvSpPr/>
          <p:nvPr/>
        </p:nvSpPr>
        <p:spPr>
          <a:xfrm>
            <a:off x="424543" y="1463771"/>
            <a:ext cx="6096000" cy="1477328"/>
          </a:xfrm>
          <a:prstGeom prst="rect">
            <a:avLst/>
          </a:prstGeom>
        </p:spPr>
        <p:txBody>
          <a:bodyPr>
            <a:spAutoFit/>
          </a:bodyPr>
          <a:lstStyle/>
          <a:p>
            <a:pPr>
              <a:buClrTx/>
            </a:pPr>
            <a:r>
              <a:rPr lang="en-US" dirty="0">
                <a:latin typeface="Calibri"/>
                <a:cs typeface="Calibri"/>
              </a:rPr>
              <a:t>The Millennium Falcon needs to travel far far away, quickly</a:t>
            </a:r>
          </a:p>
          <a:p>
            <a:pPr>
              <a:buClrTx/>
            </a:pPr>
            <a:r>
              <a:rPr lang="en-US" dirty="0">
                <a:latin typeface="Calibri"/>
                <a:cs typeface="Calibri"/>
              </a:rPr>
              <a:t>Three states: </a:t>
            </a:r>
            <a:r>
              <a:rPr lang="en-US" dirty="0">
                <a:solidFill>
                  <a:srgbClr val="00B0F0"/>
                </a:solidFill>
                <a:latin typeface="Calibri"/>
                <a:cs typeface="Calibri"/>
              </a:rPr>
              <a:t>Cruising</a:t>
            </a:r>
            <a:r>
              <a:rPr lang="en-US" dirty="0">
                <a:latin typeface="Calibri"/>
                <a:cs typeface="Calibri"/>
              </a:rPr>
              <a:t>, </a:t>
            </a:r>
            <a:r>
              <a:rPr lang="en-US" dirty="0">
                <a:solidFill>
                  <a:srgbClr val="7F2727"/>
                </a:solidFill>
                <a:latin typeface="Calibri"/>
                <a:cs typeface="Calibri"/>
              </a:rPr>
              <a:t>Hyperspace</a:t>
            </a:r>
            <a:r>
              <a:rPr lang="en-US" dirty="0">
                <a:latin typeface="Calibri"/>
                <a:cs typeface="Calibri"/>
              </a:rPr>
              <a:t>, Crashed</a:t>
            </a:r>
          </a:p>
          <a:p>
            <a:pPr>
              <a:buClrTx/>
            </a:pPr>
            <a:r>
              <a:rPr lang="en-US" dirty="0">
                <a:latin typeface="Calibri"/>
                <a:cs typeface="Calibri"/>
              </a:rPr>
              <a:t>Two actions: </a:t>
            </a:r>
            <a:r>
              <a:rPr lang="en-US" i="1" dirty="0">
                <a:latin typeface="Calibri"/>
                <a:cs typeface="Calibri"/>
              </a:rPr>
              <a:t>Maintain speed</a:t>
            </a:r>
            <a:r>
              <a:rPr lang="en-US" dirty="0">
                <a:latin typeface="Calibri"/>
                <a:cs typeface="Calibri"/>
              </a:rPr>
              <a:t>, </a:t>
            </a:r>
            <a:r>
              <a:rPr lang="en-US" i="1" dirty="0">
                <a:solidFill>
                  <a:srgbClr val="C00000"/>
                </a:solidFill>
                <a:latin typeface="Calibri"/>
                <a:cs typeface="Calibri"/>
              </a:rPr>
              <a:t>Punch it</a:t>
            </a:r>
            <a:endParaRPr lang="en-US" i="1" dirty="0">
              <a:solidFill>
                <a:srgbClr val="0000FF"/>
              </a:solidFill>
              <a:latin typeface="Calibri"/>
              <a:cs typeface="Calibri"/>
            </a:endParaRPr>
          </a:p>
          <a:p>
            <a:pPr>
              <a:buClrTx/>
            </a:pPr>
            <a:r>
              <a:rPr lang="en-US" dirty="0">
                <a:latin typeface="Calibri"/>
                <a:cs typeface="Calibri"/>
              </a:rPr>
              <a:t>Going faster gets double reward</a:t>
            </a:r>
          </a:p>
          <a:p>
            <a:endParaRPr lang="en-US" dirty="0">
              <a:latin typeface="Calibri"/>
              <a:cs typeface="Calibri"/>
            </a:endParaRPr>
          </a:p>
        </p:txBody>
      </p:sp>
      <p:grpSp>
        <p:nvGrpSpPr>
          <p:cNvPr id="52" name="Group 51">
            <a:extLst>
              <a:ext uri="{FF2B5EF4-FFF2-40B4-BE49-F238E27FC236}">
                <a16:creationId xmlns:a16="http://schemas.microsoft.com/office/drawing/2014/main" id="{02225EFE-F013-1441-9B81-AD7B7EF43B87}"/>
              </a:ext>
            </a:extLst>
          </p:cNvPr>
          <p:cNvGrpSpPr/>
          <p:nvPr/>
        </p:nvGrpSpPr>
        <p:grpSpPr>
          <a:xfrm>
            <a:off x="897171" y="2139567"/>
            <a:ext cx="10397658" cy="4270022"/>
            <a:chOff x="1210142" y="2130333"/>
            <a:chExt cx="10397658" cy="4270022"/>
          </a:xfrm>
        </p:grpSpPr>
        <p:grpSp>
          <p:nvGrpSpPr>
            <p:cNvPr id="53" name="Group 52">
              <a:extLst>
                <a:ext uri="{FF2B5EF4-FFF2-40B4-BE49-F238E27FC236}">
                  <a16:creationId xmlns:a16="http://schemas.microsoft.com/office/drawing/2014/main" id="{D0CB6B46-17C5-B241-BD0A-8009AB8606FD}"/>
                </a:ext>
              </a:extLst>
            </p:cNvPr>
            <p:cNvGrpSpPr/>
            <p:nvPr/>
          </p:nvGrpSpPr>
          <p:grpSpPr>
            <a:xfrm>
              <a:off x="1210142" y="2130333"/>
              <a:ext cx="10397658" cy="4270022"/>
              <a:chOff x="1210142" y="2130333"/>
              <a:chExt cx="10397658" cy="4270022"/>
            </a:xfrm>
          </p:grpSpPr>
          <p:sp>
            <p:nvSpPr>
              <p:cNvPr id="61" name="TextBox 60">
                <a:extLst>
                  <a:ext uri="{FF2B5EF4-FFF2-40B4-BE49-F238E27FC236}">
                    <a16:creationId xmlns:a16="http://schemas.microsoft.com/office/drawing/2014/main" id="{EFBC9559-6857-9F4F-BAA8-628EE12D8A12}"/>
                  </a:ext>
                </a:extLst>
              </p:cNvPr>
              <p:cNvSpPr txBox="1"/>
              <p:nvPr/>
            </p:nvSpPr>
            <p:spPr>
              <a:xfrm>
                <a:off x="1981200" y="5411688"/>
                <a:ext cx="2286000" cy="400110"/>
              </a:xfrm>
              <a:prstGeom prst="rect">
                <a:avLst/>
              </a:prstGeom>
              <a:noFill/>
            </p:spPr>
            <p:txBody>
              <a:bodyPr wrap="square" rtlCol="0">
                <a:spAutoFit/>
              </a:bodyPr>
              <a:lstStyle/>
              <a:p>
                <a:pPr algn="ctr"/>
                <a:r>
                  <a:rPr lang="en-US" sz="2000" b="1" dirty="0">
                    <a:latin typeface="Calibri"/>
                    <a:cs typeface="Calibri"/>
                  </a:rPr>
                  <a:t>Cruising</a:t>
                </a:r>
              </a:p>
            </p:txBody>
          </p:sp>
          <p:sp>
            <p:nvSpPr>
              <p:cNvPr id="62" name="TextBox 61">
                <a:extLst>
                  <a:ext uri="{FF2B5EF4-FFF2-40B4-BE49-F238E27FC236}">
                    <a16:creationId xmlns:a16="http://schemas.microsoft.com/office/drawing/2014/main" id="{93C397FC-A852-8345-B1C1-6B21836B8BE4}"/>
                  </a:ext>
                </a:extLst>
              </p:cNvPr>
              <p:cNvSpPr txBox="1"/>
              <p:nvPr/>
            </p:nvSpPr>
            <p:spPr>
              <a:xfrm>
                <a:off x="5947498" y="4263079"/>
                <a:ext cx="2286000" cy="400110"/>
              </a:xfrm>
              <a:prstGeom prst="rect">
                <a:avLst/>
              </a:prstGeom>
              <a:noFill/>
            </p:spPr>
            <p:txBody>
              <a:bodyPr wrap="square" rtlCol="0">
                <a:spAutoFit/>
              </a:bodyPr>
              <a:lstStyle/>
              <a:p>
                <a:pPr algn="ctr"/>
                <a:r>
                  <a:rPr lang="en-US" sz="2000" b="1" dirty="0">
                    <a:latin typeface="Calibri"/>
                    <a:cs typeface="Calibri"/>
                  </a:rPr>
                  <a:t>Hyperspace</a:t>
                </a:r>
              </a:p>
            </p:txBody>
          </p:sp>
          <p:sp>
            <p:nvSpPr>
              <p:cNvPr id="63" name="TextBox 62">
                <a:extLst>
                  <a:ext uri="{FF2B5EF4-FFF2-40B4-BE49-F238E27FC236}">
                    <a16:creationId xmlns:a16="http://schemas.microsoft.com/office/drawing/2014/main" id="{24DAAB39-86D3-1142-A3B9-156AA00E42A6}"/>
                  </a:ext>
                </a:extLst>
              </p:cNvPr>
              <p:cNvSpPr txBox="1"/>
              <p:nvPr/>
            </p:nvSpPr>
            <p:spPr>
              <a:xfrm>
                <a:off x="9321800" y="6000245"/>
                <a:ext cx="2286000" cy="400110"/>
              </a:xfrm>
              <a:prstGeom prst="rect">
                <a:avLst/>
              </a:prstGeom>
              <a:noFill/>
            </p:spPr>
            <p:txBody>
              <a:bodyPr wrap="square" rtlCol="0">
                <a:spAutoFit/>
              </a:bodyPr>
              <a:lstStyle/>
              <a:p>
                <a:pPr algn="ctr"/>
                <a:r>
                  <a:rPr lang="en-US" sz="2000" b="1" dirty="0">
                    <a:latin typeface="Calibri"/>
                    <a:cs typeface="Calibri"/>
                  </a:rPr>
                  <a:t>Crashed</a:t>
                </a:r>
              </a:p>
            </p:txBody>
          </p:sp>
          <p:cxnSp>
            <p:nvCxnSpPr>
              <p:cNvPr id="64" name="Curved Connector 63">
                <a:extLst>
                  <a:ext uri="{FF2B5EF4-FFF2-40B4-BE49-F238E27FC236}">
                    <a16:creationId xmlns:a16="http://schemas.microsoft.com/office/drawing/2014/main" id="{1A96BC9B-33DA-114F-85F5-2D14354EFAF2}"/>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Curved Connector 12">
                <a:extLst>
                  <a:ext uri="{FF2B5EF4-FFF2-40B4-BE49-F238E27FC236}">
                    <a16:creationId xmlns:a16="http://schemas.microsoft.com/office/drawing/2014/main" id="{AE3803A3-0DE2-2042-9FCA-2894EF6FC72F}"/>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E74C242-E84C-C445-9A7E-6E6FF60306BB}"/>
                  </a:ext>
                </a:extLst>
              </p:cNvPr>
              <p:cNvSpPr txBox="1"/>
              <p:nvPr/>
            </p:nvSpPr>
            <p:spPr>
              <a:xfrm>
                <a:off x="4715046" y="4836778"/>
                <a:ext cx="1046981" cy="369332"/>
              </a:xfrm>
              <a:prstGeom prst="rect">
                <a:avLst/>
              </a:prstGeom>
              <a:noFill/>
            </p:spPr>
            <p:txBody>
              <a:bodyPr wrap="square" rtlCol="0">
                <a:spAutoFit/>
              </a:bodyPr>
              <a:lstStyle/>
              <a:p>
                <a:r>
                  <a:rPr lang="en-US" i="1" dirty="0">
                    <a:solidFill>
                      <a:srgbClr val="C00000"/>
                    </a:solidFill>
                    <a:latin typeface="Calibri"/>
                    <a:cs typeface="Calibri"/>
                  </a:rPr>
                  <a:t>Punch It</a:t>
                </a:r>
              </a:p>
            </p:txBody>
          </p:sp>
          <p:cxnSp>
            <p:nvCxnSpPr>
              <p:cNvPr id="67" name="Curved Connector 12">
                <a:extLst>
                  <a:ext uri="{FF2B5EF4-FFF2-40B4-BE49-F238E27FC236}">
                    <a16:creationId xmlns:a16="http://schemas.microsoft.com/office/drawing/2014/main" id="{EF29ADA3-7AAA-6945-8472-DC2A78B79B05}"/>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5D746C-750C-924B-8F50-B8DAD00926A4}"/>
                  </a:ext>
                </a:extLst>
              </p:cNvPr>
              <p:cNvSpPr txBox="1"/>
              <p:nvPr/>
            </p:nvSpPr>
            <p:spPr>
              <a:xfrm>
                <a:off x="9135056" y="2130333"/>
                <a:ext cx="1070536" cy="646331"/>
              </a:xfrm>
              <a:prstGeom prst="rect">
                <a:avLst/>
              </a:prstGeom>
              <a:noFill/>
            </p:spPr>
            <p:txBody>
              <a:bodyPr wrap="square" rtlCol="0">
                <a:spAutoFit/>
              </a:bodyPr>
              <a:lstStyle/>
              <a:p>
                <a:r>
                  <a:rPr lang="en-US" i="1" dirty="0">
                    <a:solidFill>
                      <a:srgbClr val="C00000"/>
                    </a:solidFill>
                    <a:latin typeface="Calibri"/>
                    <a:cs typeface="Calibri"/>
                  </a:rPr>
                  <a:t>Punch It</a:t>
                </a:r>
              </a:p>
              <a:p>
                <a:endParaRPr lang="en-US" i="1" dirty="0">
                  <a:solidFill>
                    <a:srgbClr val="C00000"/>
                  </a:solidFill>
                  <a:latin typeface="Calibri"/>
                  <a:cs typeface="Calibri"/>
                </a:endParaRPr>
              </a:p>
            </p:txBody>
          </p:sp>
          <p:cxnSp>
            <p:nvCxnSpPr>
              <p:cNvPr id="69" name="Curved Connector 12">
                <a:extLst>
                  <a:ext uri="{FF2B5EF4-FFF2-40B4-BE49-F238E27FC236}">
                    <a16:creationId xmlns:a16="http://schemas.microsoft.com/office/drawing/2014/main" id="{7A56E81F-4F7E-7E4B-A5B0-359A06046453}"/>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urved Connector 12">
                <a:extLst>
                  <a:ext uri="{FF2B5EF4-FFF2-40B4-BE49-F238E27FC236}">
                    <a16:creationId xmlns:a16="http://schemas.microsoft.com/office/drawing/2014/main" id="{C0DD3261-90B7-5344-A2E2-D76223377271}"/>
                  </a:ext>
                </a:extLst>
              </p:cNvPr>
              <p:cNvCxnSpPr>
                <a:cxnSpLocks/>
                <a:endCxn id="54"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F1C76FD-46D4-8348-8DE3-72751CC132F4}"/>
                  </a:ext>
                </a:extLst>
              </p:cNvPr>
              <p:cNvSpPr txBox="1"/>
              <p:nvPr/>
            </p:nvSpPr>
            <p:spPr>
              <a:xfrm>
                <a:off x="1254125" y="4300410"/>
                <a:ext cx="1063641"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sp>
            <p:nvSpPr>
              <p:cNvPr id="72" name="TextBox 71">
                <a:extLst>
                  <a:ext uri="{FF2B5EF4-FFF2-40B4-BE49-F238E27FC236}">
                    <a16:creationId xmlns:a16="http://schemas.microsoft.com/office/drawing/2014/main" id="{8C77F430-5E94-FF48-9D8B-CFF872B391A6}"/>
                  </a:ext>
                </a:extLst>
              </p:cNvPr>
              <p:cNvSpPr txBox="1"/>
              <p:nvPr/>
            </p:nvSpPr>
            <p:spPr>
              <a:xfrm>
                <a:off x="4240383" y="3112532"/>
                <a:ext cx="1082729"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cxnSp>
            <p:nvCxnSpPr>
              <p:cNvPr id="73" name="Curved Connector 12">
                <a:extLst>
                  <a:ext uri="{FF2B5EF4-FFF2-40B4-BE49-F238E27FC236}">
                    <a16:creationId xmlns:a16="http://schemas.microsoft.com/office/drawing/2014/main" id="{18E621BF-AE95-8643-B51F-8AC34B548876}"/>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2DB190B-BBB5-A54E-936A-79278A6653AB}"/>
                  </a:ext>
                </a:extLst>
              </p:cNvPr>
              <p:cNvSpPr txBox="1"/>
              <p:nvPr/>
            </p:nvSpPr>
            <p:spPr>
              <a:xfrm>
                <a:off x="4611578" y="3790352"/>
                <a:ext cx="609600" cy="369332"/>
              </a:xfrm>
              <a:prstGeom prst="rect">
                <a:avLst/>
              </a:prstGeom>
              <a:noFill/>
            </p:spPr>
            <p:txBody>
              <a:bodyPr wrap="square" rtlCol="0">
                <a:spAutoFit/>
              </a:bodyPr>
              <a:lstStyle/>
              <a:p>
                <a:r>
                  <a:rPr lang="en-US" dirty="0">
                    <a:solidFill>
                      <a:schemeClr val="accent2"/>
                    </a:solidFill>
                    <a:latin typeface="Calibri"/>
                    <a:cs typeface="Calibri"/>
                  </a:rPr>
                  <a:t>0.5 </a:t>
                </a:r>
              </a:p>
            </p:txBody>
          </p:sp>
          <p:sp>
            <p:nvSpPr>
              <p:cNvPr id="75" name="TextBox 74">
                <a:extLst>
                  <a:ext uri="{FF2B5EF4-FFF2-40B4-BE49-F238E27FC236}">
                    <a16:creationId xmlns:a16="http://schemas.microsoft.com/office/drawing/2014/main" id="{D4421611-C91A-3A42-9278-77285BE398FE}"/>
                  </a:ext>
                </a:extLst>
              </p:cNvPr>
              <p:cNvSpPr txBox="1"/>
              <p:nvPr/>
            </p:nvSpPr>
            <p:spPr>
              <a:xfrm>
                <a:off x="4713512" y="2286000"/>
                <a:ext cx="609600" cy="369332"/>
              </a:xfrm>
              <a:prstGeom prst="rect">
                <a:avLst/>
              </a:prstGeom>
              <a:noFill/>
            </p:spPr>
            <p:txBody>
              <a:bodyPr wrap="square" rtlCol="0">
                <a:spAutoFit/>
              </a:bodyPr>
              <a:lstStyle/>
              <a:p>
                <a:r>
                  <a:rPr lang="en-US">
                    <a:solidFill>
                      <a:schemeClr val="accent2"/>
                    </a:solidFill>
                    <a:latin typeface="Calibri"/>
                    <a:cs typeface="Calibri"/>
                  </a:rPr>
                  <a:t>0.5 </a:t>
                </a:r>
              </a:p>
            </p:txBody>
          </p:sp>
          <p:sp>
            <p:nvSpPr>
              <p:cNvPr id="76" name="TextBox 75">
                <a:extLst>
                  <a:ext uri="{FF2B5EF4-FFF2-40B4-BE49-F238E27FC236}">
                    <a16:creationId xmlns:a16="http://schemas.microsoft.com/office/drawing/2014/main" id="{D1091DA4-D8A5-0343-9706-C2255E8F8ACF}"/>
                  </a:ext>
                </a:extLst>
              </p:cNvPr>
              <p:cNvSpPr txBox="1"/>
              <p:nvPr/>
            </p:nvSpPr>
            <p:spPr>
              <a:xfrm>
                <a:off x="4715047" y="5381846"/>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7" name="TextBox 76">
                <a:extLst>
                  <a:ext uri="{FF2B5EF4-FFF2-40B4-BE49-F238E27FC236}">
                    <a16:creationId xmlns:a16="http://schemas.microsoft.com/office/drawing/2014/main" id="{65B958ED-675D-5C46-853F-1AE72EA302F8}"/>
                  </a:ext>
                </a:extLst>
              </p:cNvPr>
              <p:cNvSpPr txBox="1"/>
              <p:nvPr/>
            </p:nvSpPr>
            <p:spPr>
              <a:xfrm>
                <a:off x="5858047" y="4836778"/>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8" name="TextBox 77">
                <a:extLst>
                  <a:ext uri="{FF2B5EF4-FFF2-40B4-BE49-F238E27FC236}">
                    <a16:creationId xmlns:a16="http://schemas.microsoft.com/office/drawing/2014/main" id="{13D650C2-34F4-5747-95D1-1C4EA4A8D363}"/>
                  </a:ext>
                </a:extLst>
              </p:cNvPr>
              <p:cNvSpPr txBox="1"/>
              <p:nvPr/>
            </p:nvSpPr>
            <p:spPr>
              <a:xfrm>
                <a:off x="1210142" y="5577589"/>
                <a:ext cx="609600" cy="369332"/>
              </a:xfrm>
              <a:prstGeom prst="rect">
                <a:avLst/>
              </a:prstGeom>
              <a:noFill/>
            </p:spPr>
            <p:txBody>
              <a:bodyPr wrap="square" rtlCol="0">
                <a:spAutoFit/>
              </a:bodyPr>
              <a:lstStyle/>
              <a:p>
                <a:r>
                  <a:rPr lang="en-US">
                    <a:solidFill>
                      <a:schemeClr val="accent2"/>
                    </a:solidFill>
                    <a:latin typeface="Calibri"/>
                    <a:cs typeface="Calibri"/>
                  </a:rPr>
                  <a:t>1.0 </a:t>
                </a:r>
              </a:p>
            </p:txBody>
          </p:sp>
          <p:sp>
            <p:nvSpPr>
              <p:cNvPr id="79" name="TextBox 78">
                <a:extLst>
                  <a:ext uri="{FF2B5EF4-FFF2-40B4-BE49-F238E27FC236}">
                    <a16:creationId xmlns:a16="http://schemas.microsoft.com/office/drawing/2014/main" id="{D45F82B8-6AD5-A440-9645-3316DDCC02E6}"/>
                  </a:ext>
                </a:extLst>
              </p:cNvPr>
              <p:cNvSpPr txBox="1"/>
              <p:nvPr/>
            </p:nvSpPr>
            <p:spPr>
              <a:xfrm>
                <a:off x="10210800" y="2579132"/>
                <a:ext cx="609600" cy="369332"/>
              </a:xfrm>
              <a:prstGeom prst="rect">
                <a:avLst/>
              </a:prstGeom>
              <a:noFill/>
            </p:spPr>
            <p:txBody>
              <a:bodyPr wrap="square" rtlCol="0">
                <a:spAutoFit/>
              </a:bodyPr>
              <a:lstStyle/>
              <a:p>
                <a:r>
                  <a:rPr lang="en-US">
                    <a:solidFill>
                      <a:srgbClr val="C00000"/>
                    </a:solidFill>
                    <a:latin typeface="Calibri"/>
                    <a:cs typeface="Calibri"/>
                  </a:rPr>
                  <a:t>1.0 </a:t>
                </a:r>
              </a:p>
            </p:txBody>
          </p:sp>
          <p:sp>
            <p:nvSpPr>
              <p:cNvPr id="80" name="TextBox 79">
                <a:extLst>
                  <a:ext uri="{FF2B5EF4-FFF2-40B4-BE49-F238E27FC236}">
                    <a16:creationId xmlns:a16="http://schemas.microsoft.com/office/drawing/2014/main" id="{F456FD06-2B24-6E4E-8C2B-A340E3B799E6}"/>
                  </a:ext>
                </a:extLst>
              </p:cNvPr>
              <p:cNvSpPr txBox="1"/>
              <p:nvPr/>
            </p:nvSpPr>
            <p:spPr>
              <a:xfrm>
                <a:off x="1992571" y="5724061"/>
                <a:ext cx="438350"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+1 </a:t>
                </a:r>
              </a:p>
            </p:txBody>
          </p:sp>
          <p:sp>
            <p:nvSpPr>
              <p:cNvPr id="81" name="TextBox 80">
                <a:extLst>
                  <a:ext uri="{FF2B5EF4-FFF2-40B4-BE49-F238E27FC236}">
                    <a16:creationId xmlns:a16="http://schemas.microsoft.com/office/drawing/2014/main" id="{8CB22F51-7847-A343-90C0-049C4143F91E}"/>
                  </a:ext>
                </a:extLst>
              </p:cNvPr>
              <p:cNvSpPr txBox="1"/>
              <p:nvPr/>
            </p:nvSpPr>
            <p:spPr>
              <a:xfrm>
                <a:off x="3621201" y="3222931"/>
                <a:ext cx="435212"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+1 </a:t>
                </a:r>
              </a:p>
            </p:txBody>
          </p:sp>
          <p:sp>
            <p:nvSpPr>
              <p:cNvPr id="82" name="TextBox 81">
                <a:extLst>
                  <a:ext uri="{FF2B5EF4-FFF2-40B4-BE49-F238E27FC236}">
                    <a16:creationId xmlns:a16="http://schemas.microsoft.com/office/drawing/2014/main" id="{843464AD-C1F7-2F45-97FB-8C640EE7E98B}"/>
                  </a:ext>
                </a:extLst>
              </p:cNvPr>
              <p:cNvSpPr txBox="1"/>
              <p:nvPr/>
            </p:nvSpPr>
            <p:spPr>
              <a:xfrm>
                <a:off x="5856512" y="2286000"/>
                <a:ext cx="609600" cy="369332"/>
              </a:xfrm>
              <a:prstGeom prst="rect">
                <a:avLst/>
              </a:prstGeom>
              <a:noFill/>
            </p:spPr>
            <p:txBody>
              <a:bodyPr wrap="square" rtlCol="0">
                <a:spAutoFit/>
              </a:bodyPr>
              <a:lstStyle/>
              <a:p>
                <a:r>
                  <a:rPr lang="en-US">
                    <a:solidFill>
                      <a:srgbClr val="00B050"/>
                    </a:solidFill>
                    <a:latin typeface="Calibri"/>
                    <a:cs typeface="Calibri"/>
                  </a:rPr>
                  <a:t>+1 </a:t>
                </a:r>
              </a:p>
            </p:txBody>
          </p:sp>
          <p:sp>
            <p:nvSpPr>
              <p:cNvPr id="83" name="TextBox 82">
                <a:extLst>
                  <a:ext uri="{FF2B5EF4-FFF2-40B4-BE49-F238E27FC236}">
                    <a16:creationId xmlns:a16="http://schemas.microsoft.com/office/drawing/2014/main" id="{7791C88F-B699-214A-9589-DC726EDE5F8A}"/>
                  </a:ext>
                </a:extLst>
              </p:cNvPr>
              <p:cNvSpPr txBox="1"/>
              <p:nvPr/>
            </p:nvSpPr>
            <p:spPr>
              <a:xfrm>
                <a:off x="4638847" y="5926914"/>
                <a:ext cx="438350"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+2 </a:t>
                </a:r>
              </a:p>
            </p:txBody>
          </p:sp>
          <p:sp>
            <p:nvSpPr>
              <p:cNvPr id="84" name="TextBox 83">
                <a:extLst>
                  <a:ext uri="{FF2B5EF4-FFF2-40B4-BE49-F238E27FC236}">
                    <a16:creationId xmlns:a16="http://schemas.microsoft.com/office/drawing/2014/main" id="{9C3A602C-731F-C94E-AB83-989CB84F8BE6}"/>
                  </a:ext>
                </a:extLst>
              </p:cNvPr>
              <p:cNvSpPr txBox="1"/>
              <p:nvPr/>
            </p:nvSpPr>
            <p:spPr>
              <a:xfrm>
                <a:off x="6467647" y="4836261"/>
                <a:ext cx="452893" cy="369332"/>
              </a:xfrm>
              <a:prstGeom prst="rect">
                <a:avLst/>
              </a:prstGeom>
              <a:solidFill>
                <a:schemeClr val="accent3"/>
              </a:solidFill>
              <a:ln>
                <a:solidFill>
                  <a:schemeClr val="tx1"/>
                </a:solidFill>
              </a:ln>
            </p:spPr>
            <p:txBody>
              <a:bodyPr wrap="square" rtlCol="0">
                <a:spAutoFit/>
              </a:bodyPr>
              <a:lstStyle/>
              <a:p>
                <a:r>
                  <a:rPr lang="en-US">
                    <a:solidFill>
                      <a:schemeClr val="bg1"/>
                    </a:solidFill>
                    <a:latin typeface="Calibri"/>
                    <a:cs typeface="Calibri"/>
                  </a:rPr>
                  <a:t>+2 </a:t>
                </a:r>
              </a:p>
            </p:txBody>
          </p:sp>
          <p:sp>
            <p:nvSpPr>
              <p:cNvPr id="85" name="TextBox 84">
                <a:extLst>
                  <a:ext uri="{FF2B5EF4-FFF2-40B4-BE49-F238E27FC236}">
                    <a16:creationId xmlns:a16="http://schemas.microsoft.com/office/drawing/2014/main" id="{7848B961-E320-D647-9FD5-AF08AA1AEE40}"/>
                  </a:ext>
                </a:extLst>
              </p:cNvPr>
              <p:cNvSpPr txBox="1"/>
              <p:nvPr/>
            </p:nvSpPr>
            <p:spPr>
              <a:xfrm>
                <a:off x="10668000" y="3124200"/>
                <a:ext cx="500870" cy="369332"/>
              </a:xfrm>
              <a:prstGeom prst="rect">
                <a:avLst/>
              </a:prstGeom>
              <a:solidFill>
                <a:schemeClr val="accent3"/>
              </a:solidFill>
              <a:ln>
                <a:solidFill>
                  <a:schemeClr val="tx1"/>
                </a:solidFill>
              </a:ln>
            </p:spPr>
            <p:txBody>
              <a:bodyPr wrap="square" rtlCol="0">
                <a:spAutoFit/>
              </a:bodyPr>
              <a:lstStyle/>
              <a:p>
                <a:r>
                  <a:rPr lang="en-US">
                    <a:solidFill>
                      <a:schemeClr val="bg1"/>
                    </a:solidFill>
                    <a:latin typeface="Calibri"/>
                    <a:cs typeface="Calibri"/>
                  </a:rPr>
                  <a:t>-10</a:t>
                </a:r>
              </a:p>
            </p:txBody>
          </p:sp>
        </p:grpSp>
        <p:pic>
          <p:nvPicPr>
            <p:cNvPr id="54" name="Picture 53">
              <a:extLst>
                <a:ext uri="{FF2B5EF4-FFF2-40B4-BE49-F238E27FC236}">
                  <a16:creationId xmlns:a16="http://schemas.microsoft.com/office/drawing/2014/main" id="{2CA037FC-7E16-7C46-9458-78D3B0B8D061}"/>
                </a:ext>
              </a:extLst>
            </p:cNvPr>
            <p:cNvPicPr>
              <a:picLocks noChangeAspect="1"/>
            </p:cNvPicPr>
            <p:nvPr/>
          </p:nvPicPr>
          <p:blipFill>
            <a:blip r:embed="rId2"/>
            <a:stretch>
              <a:fillRect/>
            </a:stretch>
          </p:blipFill>
          <p:spPr>
            <a:xfrm rot="1659564">
              <a:off x="2696899" y="3733351"/>
              <a:ext cx="1455592" cy="1730293"/>
            </a:xfrm>
            <a:prstGeom prst="rect">
              <a:avLst/>
            </a:prstGeom>
          </p:spPr>
        </p:pic>
        <p:sp>
          <p:nvSpPr>
            <p:cNvPr id="55" name="Oval 54">
              <a:extLst>
                <a:ext uri="{FF2B5EF4-FFF2-40B4-BE49-F238E27FC236}">
                  <a16:creationId xmlns:a16="http://schemas.microsoft.com/office/drawing/2014/main" id="{B1220143-0E7E-AC42-B16B-84CC813DABA9}"/>
                </a:ext>
              </a:extLst>
            </p:cNvPr>
            <p:cNvSpPr/>
            <p:nvPr/>
          </p:nvSpPr>
          <p:spPr>
            <a:xfrm rot="17161065">
              <a:off x="6174907" y="2273077"/>
              <a:ext cx="2101369" cy="2101369"/>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2542017-0917-3D46-BF18-09FB15B92A3F}"/>
                </a:ext>
              </a:extLst>
            </p:cNvPr>
            <p:cNvGrpSpPr/>
            <p:nvPr/>
          </p:nvGrpSpPr>
          <p:grpSpPr>
            <a:xfrm>
              <a:off x="8190550" y="3221095"/>
              <a:ext cx="3038087" cy="2775369"/>
              <a:chOff x="8134606" y="3277702"/>
              <a:chExt cx="3251050" cy="2969916"/>
            </a:xfrm>
          </p:grpSpPr>
          <p:pic>
            <p:nvPicPr>
              <p:cNvPr id="57" name="Picture 56" descr="A picture containing light&#10;&#10;Description automatically generated">
                <a:extLst>
                  <a:ext uri="{FF2B5EF4-FFF2-40B4-BE49-F238E27FC236}">
                    <a16:creationId xmlns:a16="http://schemas.microsoft.com/office/drawing/2014/main" id="{E50F5FF9-0A6C-3E44-8474-F05FA341A9C9}"/>
                  </a:ext>
                </a:extLst>
              </p:cNvPr>
              <p:cNvPicPr>
                <a:picLocks noChangeAspect="1"/>
              </p:cNvPicPr>
              <p:nvPr/>
            </p:nvPicPr>
            <p:blipFill>
              <a:blip r:embed="rId4"/>
              <a:stretch>
                <a:fillRect/>
              </a:stretch>
            </p:blipFill>
            <p:spPr>
              <a:xfrm rot="1293679" flipH="1">
                <a:off x="8134606" y="3277702"/>
                <a:ext cx="2330523" cy="2158147"/>
              </a:xfrm>
              <a:prstGeom prst="rect">
                <a:avLst/>
              </a:prstGeom>
            </p:spPr>
          </p:pic>
          <p:pic>
            <p:nvPicPr>
              <p:cNvPr id="58" name="Picture 57">
                <a:extLst>
                  <a:ext uri="{FF2B5EF4-FFF2-40B4-BE49-F238E27FC236}">
                    <a16:creationId xmlns:a16="http://schemas.microsoft.com/office/drawing/2014/main" id="{13018A00-1FED-2045-B4DD-F9759C2239BF}"/>
                  </a:ext>
                </a:extLst>
              </p:cNvPr>
              <p:cNvPicPr>
                <a:picLocks noChangeAspect="1"/>
              </p:cNvPicPr>
              <p:nvPr/>
            </p:nvPicPr>
            <p:blipFill>
              <a:blip r:embed="rId5"/>
              <a:stretch>
                <a:fillRect/>
              </a:stretch>
            </p:blipFill>
            <p:spPr>
              <a:xfrm>
                <a:off x="9717126" y="4942393"/>
                <a:ext cx="1487004" cy="1305225"/>
              </a:xfrm>
              <a:prstGeom prst="rect">
                <a:avLst/>
              </a:prstGeom>
            </p:spPr>
          </p:pic>
          <p:pic>
            <p:nvPicPr>
              <p:cNvPr id="59" name="Picture 58">
                <a:extLst>
                  <a:ext uri="{FF2B5EF4-FFF2-40B4-BE49-F238E27FC236}">
                    <a16:creationId xmlns:a16="http://schemas.microsoft.com/office/drawing/2014/main" id="{1A549542-A59F-F449-9C6F-FE722324259A}"/>
                  </a:ext>
                </a:extLst>
              </p:cNvPr>
              <p:cNvPicPr>
                <a:picLocks noChangeAspect="1"/>
              </p:cNvPicPr>
              <p:nvPr/>
            </p:nvPicPr>
            <p:blipFill>
              <a:blip r:embed="rId2"/>
              <a:stretch>
                <a:fillRect/>
              </a:stretch>
            </p:blipFill>
            <p:spPr>
              <a:xfrm rot="7509169">
                <a:off x="8848575" y="4582649"/>
                <a:ext cx="1210627" cy="1439097"/>
              </a:xfrm>
              <a:prstGeom prst="rect">
                <a:avLst/>
              </a:prstGeom>
            </p:spPr>
          </p:pic>
          <p:pic>
            <p:nvPicPr>
              <p:cNvPr id="60" name="Picture 59">
                <a:extLst>
                  <a:ext uri="{FF2B5EF4-FFF2-40B4-BE49-F238E27FC236}">
                    <a16:creationId xmlns:a16="http://schemas.microsoft.com/office/drawing/2014/main" id="{BD9E0DE3-C4AB-DF4D-B56A-D89666466995}"/>
                  </a:ext>
                </a:extLst>
              </p:cNvPr>
              <p:cNvPicPr>
                <a:picLocks noChangeAspect="1"/>
              </p:cNvPicPr>
              <p:nvPr/>
            </p:nvPicPr>
            <p:blipFill>
              <a:blip r:embed="rId5"/>
              <a:stretch>
                <a:fillRect/>
              </a:stretch>
            </p:blipFill>
            <p:spPr>
              <a:xfrm>
                <a:off x="9898652" y="4745022"/>
                <a:ext cx="1487004" cy="1305225"/>
              </a:xfrm>
              <a:prstGeom prst="rect">
                <a:avLst/>
              </a:prstGeom>
            </p:spPr>
          </p:pic>
        </p:grpSp>
      </p:grpSp>
    </p:spTree>
    <p:extLst>
      <p:ext uri="{BB962C8B-B14F-4D97-AF65-F5344CB8AC3E}">
        <p14:creationId xmlns:p14="http://schemas.microsoft.com/office/powerpoint/2010/main" val="2489532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Trees</a:t>
            </a:r>
          </a:p>
        </p:txBody>
      </p:sp>
      <p:sp>
        <p:nvSpPr>
          <p:cNvPr id="35842" name="Rectangle 3"/>
          <p:cNvSpPr>
            <a:spLocks noGrp="1" noChangeArrowheads="1"/>
          </p:cNvSpPr>
          <p:nvPr>
            <p:ph idx="1"/>
          </p:nvPr>
        </p:nvSpPr>
        <p:spPr>
          <a:xfrm>
            <a:off x="457200" y="1265237"/>
            <a:ext cx="11201400" cy="4525963"/>
          </a:xfrm>
        </p:spPr>
        <p:txBody>
          <a:bodyPr/>
          <a:lstStyle/>
          <a:p>
            <a:r>
              <a:rPr lang="en-US" sz="2400" dirty="0">
                <a:latin typeface="Calibri"/>
                <a:ea typeface="ＭＳ Ｐゴシック" pitchFamily="34" charset="-128"/>
                <a:cs typeface="Calibri"/>
              </a:rPr>
              <a:t>Each MDP state projects an </a:t>
            </a:r>
            <a:r>
              <a:rPr lang="en-US" sz="2400" dirty="0" err="1">
                <a:latin typeface="Calibri"/>
                <a:ea typeface="ＭＳ Ｐゴシック" pitchFamily="34" charset="-128"/>
                <a:cs typeface="Calibri"/>
              </a:rPr>
              <a:t>expectimax</a:t>
            </a:r>
            <a:r>
              <a:rPr lang="en-US" sz="2400" dirty="0">
                <a:latin typeface="Calibri"/>
                <a:ea typeface="ＭＳ Ｐゴシック" pitchFamily="34" charset="-128"/>
                <a:cs typeface="Calibri"/>
              </a:rPr>
              <a:t>-like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a:solidFill>
                  <a:schemeClr val="accent1"/>
                </a:solidFill>
                <a:latin typeface="Calibri"/>
                <a:cs typeface="Calibri"/>
              </a:rPr>
              <a:t>s</a:t>
            </a:r>
            <a:r>
              <a:rPr lang="ja-JP" altLang="en-US">
                <a:solidFill>
                  <a:schemeClr val="accent1"/>
                </a:solidFill>
                <a:latin typeface="Calibri"/>
                <a:cs typeface="Calibri"/>
              </a:rPr>
              <a:t>’</a:t>
            </a:r>
            <a:endParaRPr lang="en-US">
              <a:solidFill>
                <a:schemeClr val="accent1"/>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7" name="Google Shape;75;g92b3bf485b_0_0">
            <a:extLst>
              <a:ext uri="{FF2B5EF4-FFF2-40B4-BE49-F238E27FC236}">
                <a16:creationId xmlns:a16="http://schemas.microsoft.com/office/drawing/2014/main" id="{AF99919D-74AA-734C-A3CD-F0B6A83BC50D}"/>
              </a:ext>
            </a:extLst>
          </p:cNvPr>
          <p:cNvSpPr/>
          <p:nvPr/>
        </p:nvSpPr>
        <p:spPr>
          <a:xfrm>
            <a:off x="6983649" y="1874688"/>
            <a:ext cx="2133600" cy="366713"/>
          </a:xfrm>
          <a:prstGeom prst="wedgeRoundRectCallout">
            <a:avLst>
              <a:gd name="adj1" fmla="val -87946"/>
              <a:gd name="adj2" fmla="val 57374"/>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s is a state</a:t>
            </a:r>
          </a:p>
        </p:txBody>
      </p:sp>
      <p:sp>
        <p:nvSpPr>
          <p:cNvPr id="38" name="Google Shape;75;g92b3bf485b_0_0">
            <a:extLst>
              <a:ext uri="{FF2B5EF4-FFF2-40B4-BE49-F238E27FC236}">
                <a16:creationId xmlns:a16="http://schemas.microsoft.com/office/drawing/2014/main" id="{AEB63AFD-E2A3-EF41-A13A-B65CDDF08FCC}"/>
              </a:ext>
            </a:extLst>
          </p:cNvPr>
          <p:cNvSpPr/>
          <p:nvPr/>
        </p:nvSpPr>
        <p:spPr>
          <a:xfrm>
            <a:off x="1371600" y="2726531"/>
            <a:ext cx="2819400" cy="484585"/>
          </a:xfrm>
          <a:prstGeom prst="wedgeRoundRectCallout">
            <a:avLst>
              <a:gd name="adj1" fmla="val 78356"/>
              <a:gd name="adj2" fmla="val 141686"/>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(s, a) is a q-state</a:t>
            </a:r>
          </a:p>
        </p:txBody>
      </p:sp>
      <p:sp>
        <p:nvSpPr>
          <p:cNvPr id="39" name="Google Shape;75;g92b3bf485b_0_0">
            <a:extLst>
              <a:ext uri="{FF2B5EF4-FFF2-40B4-BE49-F238E27FC236}">
                <a16:creationId xmlns:a16="http://schemas.microsoft.com/office/drawing/2014/main" id="{6FEE2049-AA3B-F740-91DA-DD958E8CF453}"/>
              </a:ext>
            </a:extLst>
          </p:cNvPr>
          <p:cNvSpPr/>
          <p:nvPr/>
        </p:nvSpPr>
        <p:spPr>
          <a:xfrm>
            <a:off x="7282977" y="3589338"/>
            <a:ext cx="3668544" cy="1143000"/>
          </a:xfrm>
          <a:prstGeom prst="wedgeRoundRectCallout">
            <a:avLst>
              <a:gd name="adj1" fmla="val -98454"/>
              <a:gd name="adj2" fmla="val 48432"/>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a:t>
            </a:r>
            <a:r>
              <a:rPr lang="en-US" sz="2000" b="1" dirty="0" err="1"/>
              <a:t>s,a,s</a:t>
            </a:r>
            <a:r>
              <a:rPr lang="en-US" sz="2000" b="1" dirty="0"/>
              <a:t>’) is called a transition</a:t>
            </a:r>
          </a:p>
          <a:p>
            <a:pPr algn="ctr">
              <a:buSzPts val="2500"/>
            </a:pPr>
            <a:r>
              <a:rPr lang="en-US" sz="2000" b="1" dirty="0"/>
              <a:t>T(</a:t>
            </a:r>
            <a:r>
              <a:rPr lang="en-US" sz="2000" b="1" dirty="0" err="1"/>
              <a:t>s,a,s</a:t>
            </a:r>
            <a:r>
              <a:rPr lang="en-US" sz="2000" b="1" dirty="0"/>
              <a:t>’) = P(s’|</a:t>
            </a:r>
            <a:r>
              <a:rPr lang="en-US" sz="2000" b="1" dirty="0" err="1"/>
              <a:t>s,a</a:t>
            </a:r>
            <a:r>
              <a:rPr lang="en-US" sz="2000" b="1" dirty="0"/>
              <a:t>)</a:t>
            </a:r>
          </a:p>
          <a:p>
            <a:pPr algn="ctr">
              <a:buSzPts val="2500"/>
            </a:pPr>
            <a:r>
              <a:rPr lang="en-US" sz="2000" b="1" dirty="0"/>
              <a:t>R(</a:t>
            </a:r>
            <a:r>
              <a:rPr lang="en-US" sz="2000" b="1" dirty="0" err="1"/>
              <a:t>s,a,s</a:t>
            </a:r>
            <a:r>
              <a:rPr lang="en-US" sz="2000" b="1" dirty="0"/>
              <a:t>’)</a:t>
            </a:r>
          </a:p>
        </p:txBody>
      </p:sp>
    </p:spTree>
    <p:extLst>
      <p:ext uri="{BB962C8B-B14F-4D97-AF65-F5344CB8AC3E}">
        <p14:creationId xmlns:p14="http://schemas.microsoft.com/office/powerpoint/2010/main" val="16113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D0DD-4AE5-AF45-90EC-FD6512D27A32}"/>
              </a:ext>
            </a:extLst>
          </p:cNvPr>
          <p:cNvSpPr>
            <a:spLocks noGrp="1"/>
          </p:cNvSpPr>
          <p:nvPr>
            <p:ph type="title" idx="4294967295"/>
          </p:nvPr>
        </p:nvSpPr>
        <p:spPr>
          <a:xfrm>
            <a:off x="0" y="365125"/>
            <a:ext cx="10953750" cy="771525"/>
          </a:xfrm>
        </p:spPr>
        <p:txBody>
          <a:bodyPr/>
          <a:lstStyle/>
          <a:p>
            <a:r>
              <a:rPr lang="en-US" dirty="0"/>
              <a:t>Hyperdrive Search Tree</a:t>
            </a:r>
          </a:p>
        </p:txBody>
      </p:sp>
      <p:sp>
        <p:nvSpPr>
          <p:cNvPr id="8" name="Oval 7">
            <a:extLst>
              <a:ext uri="{FF2B5EF4-FFF2-40B4-BE49-F238E27FC236}">
                <a16:creationId xmlns:a16="http://schemas.microsoft.com/office/drawing/2014/main" id="{A3F95759-DDE9-034B-B089-9389409A278A}"/>
              </a:ext>
            </a:extLst>
          </p:cNvPr>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F1C2E31-65FA-C148-839B-988704B9B98E}"/>
              </a:ext>
            </a:extLst>
          </p:cNvPr>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910BA9F-86F3-1B49-9FE1-9FF8C3B9776F}"/>
              </a:ext>
            </a:extLst>
          </p:cNvPr>
          <p:cNvCxnSpPr>
            <a:cxnSpLocks/>
            <a:stCxn id="46" idx="2"/>
            <a:endCxn id="9" idx="1"/>
          </p:cNvCxnSpPr>
          <p:nvPr/>
        </p:nvCxnSpPr>
        <p:spPr>
          <a:xfrm>
            <a:off x="4969049" y="1657787"/>
            <a:ext cx="2866066" cy="59665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EB5F57-97A1-3946-BD35-FA45DBC7AEFC}"/>
              </a:ext>
            </a:extLst>
          </p:cNvPr>
          <p:cNvCxnSpPr>
            <a:cxnSpLocks/>
            <a:stCxn id="46" idx="2"/>
            <a:endCxn id="8" idx="7"/>
          </p:cNvCxnSpPr>
          <p:nvPr/>
        </p:nvCxnSpPr>
        <p:spPr>
          <a:xfrm flipH="1">
            <a:off x="2030841" y="1657787"/>
            <a:ext cx="2938208" cy="596650"/>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5A4431-F548-8545-A977-E5DBE779BAF5}"/>
              </a:ext>
            </a:extLst>
          </p:cNvPr>
          <p:cNvCxnSpPr>
            <a:cxnSpLocks/>
            <a:stCxn id="9" idx="4"/>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341B443-4827-6943-9000-C595597E60F1}"/>
              </a:ext>
            </a:extLst>
          </p:cNvPr>
          <p:cNvCxnSpPr>
            <a:cxnSpLocks/>
            <a:stCxn id="9" idx="4"/>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31F47A-CB4A-814F-80D0-89FE7FB03AEA}"/>
              </a:ext>
            </a:extLst>
          </p:cNvPr>
          <p:cNvCxnSpPr>
            <a:cxnSpLocks/>
            <a:stCxn id="8" idx="4"/>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B51B77E-0616-D441-8F33-1B29B2C1453C}"/>
              </a:ext>
            </a:extLst>
          </p:cNvPr>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B0F8C7-E8B4-8E4A-A47D-F36F4C8F1A39}"/>
              </a:ext>
            </a:extLst>
          </p:cNvPr>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5140292-F6FB-5544-ADE2-8FE787FC97E6}"/>
              </a:ext>
            </a:extLst>
          </p:cNvPr>
          <p:cNvCxnSpPr>
            <a:cxnSpLocks/>
            <a:endCxn id="19"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73C0FE-05F1-D84F-96D7-136C04122AAA}"/>
              </a:ext>
            </a:extLst>
          </p:cNvPr>
          <p:cNvCxnSpPr>
            <a:cxnSpLocks/>
            <a:endCxn id="18"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2F55D-E135-EC4B-9021-7B9BBA93B641}"/>
              </a:ext>
            </a:extLst>
          </p:cNvPr>
          <p:cNvCxnSpPr>
            <a:cxnSpLocks/>
            <a:stCxn id="19" idx="4"/>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D02FCF-B70C-D04F-B454-EFE1F1DF5892}"/>
              </a:ext>
            </a:extLst>
          </p:cNvPr>
          <p:cNvCxnSpPr>
            <a:cxnSpLocks/>
            <a:stCxn id="19" idx="4"/>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7D36B8-76BF-8C4E-BE5C-F3F14877F326}"/>
              </a:ext>
            </a:extLst>
          </p:cNvPr>
          <p:cNvCxnSpPr>
            <a:cxnSpLocks/>
            <a:stCxn id="18" idx="4"/>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355AF76-C25E-514C-A408-B1BF3D2612A0}"/>
              </a:ext>
            </a:extLst>
          </p:cNvPr>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BAE1CA4-7C96-A445-9AA5-11449EF72D24}"/>
              </a:ext>
            </a:extLst>
          </p:cNvPr>
          <p:cNvCxnSpPr>
            <a:endCxn id="27"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8DF1265-F03B-CF43-9A80-EDE019B75B46}"/>
              </a:ext>
            </a:extLst>
          </p:cNvPr>
          <p:cNvCxnSpPr>
            <a:cxnSpLocks/>
            <a:stCxn id="27" idx="4"/>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571347E-6463-5240-91AF-6489DDBB3D3D}"/>
              </a:ext>
            </a:extLst>
          </p:cNvPr>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20BA1BFD-C344-D345-AB57-AF98F9CA1112}"/>
              </a:ext>
            </a:extLst>
          </p:cNvPr>
          <p:cNvCxnSpPr>
            <a:cxnSpLocks/>
            <a:endCxn id="32"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11C3815-B372-ED45-BFA1-F10265C487F5}"/>
              </a:ext>
            </a:extLst>
          </p:cNvPr>
          <p:cNvCxnSpPr>
            <a:cxnSpLocks/>
            <a:stCxn id="32" idx="4"/>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DB6C66-9800-2B48-9860-B7C250A44514}"/>
              </a:ext>
            </a:extLst>
          </p:cNvPr>
          <p:cNvCxnSpPr>
            <a:cxnSpLocks/>
            <a:stCxn id="32" idx="4"/>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FB672BD-FE90-2345-849D-6CAD993232A1}"/>
              </a:ext>
            </a:extLst>
          </p:cNvPr>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5F869773-A832-A246-BEA5-5D0798EDC240}"/>
              </a:ext>
            </a:extLst>
          </p:cNvPr>
          <p:cNvCxnSpPr>
            <a:cxnSpLocks/>
            <a:endCxn id="38"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D9707E2-CF0F-B743-B306-A8738CAD264D}"/>
              </a:ext>
            </a:extLst>
          </p:cNvPr>
          <p:cNvCxnSpPr>
            <a:cxnSpLocks/>
            <a:stCxn id="38" idx="4"/>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99E041-9C18-854F-AA59-9D0A96D5457D}"/>
              </a:ext>
            </a:extLst>
          </p:cNvPr>
          <p:cNvCxnSpPr>
            <a:cxnSpLocks/>
            <a:stCxn id="38" idx="4"/>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475F8E-57DB-1945-8A47-64986FAEEED5}"/>
              </a:ext>
            </a:extLst>
          </p:cNvPr>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A937262D-C064-D842-B244-9DCE7D1AEAE2}"/>
              </a:ext>
            </a:extLst>
          </p:cNvPr>
          <p:cNvCxnSpPr>
            <a:cxnSpLocks/>
            <a:endCxn id="43"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C9B7C2D-DE43-BF48-B067-740C55F0D481}"/>
              </a:ext>
            </a:extLst>
          </p:cNvPr>
          <p:cNvCxnSpPr>
            <a:stCxn id="43"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CBE5BBD0-CD8D-F64E-B958-B8797E4951E5}"/>
              </a:ext>
            </a:extLst>
          </p:cNvPr>
          <p:cNvPicPr>
            <a:picLocks noChangeAspect="1"/>
          </p:cNvPicPr>
          <p:nvPr/>
        </p:nvPicPr>
        <p:blipFill>
          <a:blip r:embed="rId2"/>
          <a:stretch>
            <a:fillRect/>
          </a:stretch>
        </p:blipFill>
        <p:spPr>
          <a:xfrm rot="1659564">
            <a:off x="4807008" y="847329"/>
            <a:ext cx="723107" cy="859573"/>
          </a:xfrm>
          <a:prstGeom prst="rect">
            <a:avLst/>
          </a:prstGeom>
        </p:spPr>
      </p:pic>
      <p:pic>
        <p:nvPicPr>
          <p:cNvPr id="47" name="Picture 46">
            <a:extLst>
              <a:ext uri="{FF2B5EF4-FFF2-40B4-BE49-F238E27FC236}">
                <a16:creationId xmlns:a16="http://schemas.microsoft.com/office/drawing/2014/main" id="{FFB016DA-8EC0-FC40-9858-087FA1B0D97B}"/>
              </a:ext>
            </a:extLst>
          </p:cNvPr>
          <p:cNvPicPr>
            <a:picLocks noChangeAspect="1"/>
          </p:cNvPicPr>
          <p:nvPr/>
        </p:nvPicPr>
        <p:blipFill>
          <a:blip r:embed="rId2"/>
          <a:stretch>
            <a:fillRect/>
          </a:stretch>
        </p:blipFill>
        <p:spPr>
          <a:xfrm rot="1659564">
            <a:off x="1671286" y="3126052"/>
            <a:ext cx="723107" cy="859573"/>
          </a:xfrm>
          <a:prstGeom prst="rect">
            <a:avLst/>
          </a:prstGeom>
        </p:spPr>
      </p:pic>
      <p:pic>
        <p:nvPicPr>
          <p:cNvPr id="48" name="Picture 47">
            <a:extLst>
              <a:ext uri="{FF2B5EF4-FFF2-40B4-BE49-F238E27FC236}">
                <a16:creationId xmlns:a16="http://schemas.microsoft.com/office/drawing/2014/main" id="{9BC53F9C-41A7-F348-B0D3-76E562C90EEE}"/>
              </a:ext>
            </a:extLst>
          </p:cNvPr>
          <p:cNvPicPr>
            <a:picLocks noChangeAspect="1"/>
          </p:cNvPicPr>
          <p:nvPr/>
        </p:nvPicPr>
        <p:blipFill>
          <a:blip r:embed="rId2"/>
          <a:stretch>
            <a:fillRect/>
          </a:stretch>
        </p:blipFill>
        <p:spPr>
          <a:xfrm rot="1659564">
            <a:off x="5753720" y="3208565"/>
            <a:ext cx="723107" cy="859573"/>
          </a:xfrm>
          <a:prstGeom prst="rect">
            <a:avLst/>
          </a:prstGeom>
        </p:spPr>
      </p:pic>
      <p:pic>
        <p:nvPicPr>
          <p:cNvPr id="49" name="Picture 48">
            <a:extLst>
              <a:ext uri="{FF2B5EF4-FFF2-40B4-BE49-F238E27FC236}">
                <a16:creationId xmlns:a16="http://schemas.microsoft.com/office/drawing/2014/main" id="{B9C0B294-CFBC-F847-A170-99FB605FF72A}"/>
              </a:ext>
            </a:extLst>
          </p:cNvPr>
          <p:cNvPicPr>
            <a:picLocks noChangeAspect="1"/>
          </p:cNvPicPr>
          <p:nvPr/>
        </p:nvPicPr>
        <p:blipFill>
          <a:blip r:embed="rId2"/>
          <a:stretch>
            <a:fillRect/>
          </a:stretch>
        </p:blipFill>
        <p:spPr>
          <a:xfrm rot="1659564">
            <a:off x="713382" y="4975963"/>
            <a:ext cx="723107" cy="859573"/>
          </a:xfrm>
          <a:prstGeom prst="rect">
            <a:avLst/>
          </a:prstGeom>
        </p:spPr>
      </p:pic>
      <p:pic>
        <p:nvPicPr>
          <p:cNvPr id="50" name="Picture 49">
            <a:extLst>
              <a:ext uri="{FF2B5EF4-FFF2-40B4-BE49-F238E27FC236}">
                <a16:creationId xmlns:a16="http://schemas.microsoft.com/office/drawing/2014/main" id="{71BB6650-BF1F-CA4E-8CAD-75E431894C82}"/>
              </a:ext>
            </a:extLst>
          </p:cNvPr>
          <p:cNvPicPr>
            <a:picLocks noChangeAspect="1"/>
          </p:cNvPicPr>
          <p:nvPr/>
        </p:nvPicPr>
        <p:blipFill>
          <a:blip r:embed="rId2"/>
          <a:stretch>
            <a:fillRect/>
          </a:stretch>
        </p:blipFill>
        <p:spPr>
          <a:xfrm rot="1659564">
            <a:off x="2252677" y="5026381"/>
            <a:ext cx="723107" cy="859573"/>
          </a:xfrm>
          <a:prstGeom prst="rect">
            <a:avLst/>
          </a:prstGeom>
        </p:spPr>
      </p:pic>
      <p:pic>
        <p:nvPicPr>
          <p:cNvPr id="51" name="Picture 50">
            <a:extLst>
              <a:ext uri="{FF2B5EF4-FFF2-40B4-BE49-F238E27FC236}">
                <a16:creationId xmlns:a16="http://schemas.microsoft.com/office/drawing/2014/main" id="{988C75DB-10C4-034A-9045-156A07789D6C}"/>
              </a:ext>
            </a:extLst>
          </p:cNvPr>
          <p:cNvPicPr>
            <a:picLocks noChangeAspect="1"/>
          </p:cNvPicPr>
          <p:nvPr/>
        </p:nvPicPr>
        <p:blipFill>
          <a:blip r:embed="rId2"/>
          <a:stretch>
            <a:fillRect/>
          </a:stretch>
        </p:blipFill>
        <p:spPr>
          <a:xfrm rot="1659564">
            <a:off x="4742880" y="5023683"/>
            <a:ext cx="723107" cy="859573"/>
          </a:xfrm>
          <a:prstGeom prst="rect">
            <a:avLst/>
          </a:prstGeom>
        </p:spPr>
      </p:pic>
      <p:pic>
        <p:nvPicPr>
          <p:cNvPr id="52" name="Picture 51">
            <a:extLst>
              <a:ext uri="{FF2B5EF4-FFF2-40B4-BE49-F238E27FC236}">
                <a16:creationId xmlns:a16="http://schemas.microsoft.com/office/drawing/2014/main" id="{33B69FC3-F2A5-9F44-BAC6-5D5E5A681EBF}"/>
              </a:ext>
            </a:extLst>
          </p:cNvPr>
          <p:cNvPicPr>
            <a:picLocks noChangeAspect="1"/>
          </p:cNvPicPr>
          <p:nvPr/>
        </p:nvPicPr>
        <p:blipFill>
          <a:blip r:embed="rId2"/>
          <a:stretch>
            <a:fillRect/>
          </a:stretch>
        </p:blipFill>
        <p:spPr>
          <a:xfrm rot="1659564">
            <a:off x="8415917" y="5026381"/>
            <a:ext cx="723107" cy="859573"/>
          </a:xfrm>
          <a:prstGeom prst="rect">
            <a:avLst/>
          </a:prstGeom>
        </p:spPr>
      </p:pic>
      <p:sp>
        <p:nvSpPr>
          <p:cNvPr id="53" name="Oval 52">
            <a:extLst>
              <a:ext uri="{FF2B5EF4-FFF2-40B4-BE49-F238E27FC236}">
                <a16:creationId xmlns:a16="http://schemas.microsoft.com/office/drawing/2014/main" id="{48633F3F-7C4E-E04B-94BA-F39014661054}"/>
              </a:ext>
            </a:extLst>
          </p:cNvPr>
          <p:cNvSpPr/>
          <p:nvPr/>
        </p:nvSpPr>
        <p:spPr>
          <a:xfrm rot="17161065">
            <a:off x="3180845" y="49710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969A089-2835-FC46-81ED-B4E266492EC8}"/>
              </a:ext>
            </a:extLst>
          </p:cNvPr>
          <p:cNvSpPr/>
          <p:nvPr/>
        </p:nvSpPr>
        <p:spPr>
          <a:xfrm rot="17161065">
            <a:off x="7193517"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F067414F-7503-8640-8084-569C547C448A}"/>
              </a:ext>
            </a:extLst>
          </p:cNvPr>
          <p:cNvPicPr>
            <a:picLocks noChangeAspect="1"/>
          </p:cNvPicPr>
          <p:nvPr/>
        </p:nvPicPr>
        <p:blipFill>
          <a:blip r:embed="rId2"/>
          <a:stretch>
            <a:fillRect/>
          </a:stretch>
        </p:blipFill>
        <p:spPr>
          <a:xfrm rot="1659564">
            <a:off x="6317754" y="5023681"/>
            <a:ext cx="723107" cy="859573"/>
          </a:xfrm>
          <a:prstGeom prst="rect">
            <a:avLst/>
          </a:prstGeom>
        </p:spPr>
      </p:pic>
      <p:sp>
        <p:nvSpPr>
          <p:cNvPr id="56" name="Oval 55">
            <a:extLst>
              <a:ext uri="{FF2B5EF4-FFF2-40B4-BE49-F238E27FC236}">
                <a16:creationId xmlns:a16="http://schemas.microsoft.com/office/drawing/2014/main" id="{D2CA0534-4694-6E49-856F-1CCD03DE1CCB}"/>
              </a:ext>
            </a:extLst>
          </p:cNvPr>
          <p:cNvSpPr/>
          <p:nvPr/>
        </p:nvSpPr>
        <p:spPr>
          <a:xfrm rot="17161065">
            <a:off x="9312704"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11BEEFB-5D51-EF40-8397-0A575AD55847}"/>
              </a:ext>
            </a:extLst>
          </p:cNvPr>
          <p:cNvSpPr/>
          <p:nvPr/>
        </p:nvSpPr>
        <p:spPr>
          <a:xfrm rot="17161065">
            <a:off x="9676848" y="32048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E7FBB6A4-C131-F546-8EBC-E71660A926C4}"/>
              </a:ext>
            </a:extLst>
          </p:cNvPr>
          <p:cNvPicPr>
            <a:picLocks noChangeAspect="1"/>
          </p:cNvPicPr>
          <p:nvPr/>
        </p:nvPicPr>
        <p:blipFill>
          <a:blip r:embed="rId4"/>
          <a:stretch>
            <a:fillRect/>
          </a:stretch>
        </p:blipFill>
        <p:spPr>
          <a:xfrm>
            <a:off x="10283733" y="4483940"/>
            <a:ext cx="1578246" cy="1504994"/>
          </a:xfrm>
          <a:prstGeom prst="rect">
            <a:avLst/>
          </a:prstGeom>
        </p:spPr>
      </p:pic>
      <p:sp>
        <p:nvSpPr>
          <p:cNvPr id="65" name="TextBox 64">
            <a:extLst>
              <a:ext uri="{FF2B5EF4-FFF2-40B4-BE49-F238E27FC236}">
                <a16:creationId xmlns:a16="http://schemas.microsoft.com/office/drawing/2014/main" id="{27C2BFD1-7A90-2949-A1E6-FD41AF8AF2D7}"/>
              </a:ext>
            </a:extLst>
          </p:cNvPr>
          <p:cNvSpPr txBox="1"/>
          <p:nvPr/>
        </p:nvSpPr>
        <p:spPr>
          <a:xfrm>
            <a:off x="2552589" y="3269019"/>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66" name="TextBox 65">
            <a:extLst>
              <a:ext uri="{FF2B5EF4-FFF2-40B4-BE49-F238E27FC236}">
                <a16:creationId xmlns:a16="http://schemas.microsoft.com/office/drawing/2014/main" id="{3881C76D-5C19-934F-8D62-EA7E0EE3F9A3}"/>
              </a:ext>
            </a:extLst>
          </p:cNvPr>
          <p:cNvSpPr txBox="1"/>
          <p:nvPr/>
        </p:nvSpPr>
        <p:spPr>
          <a:xfrm>
            <a:off x="6643281" y="3266625"/>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67" name="TextBox 66">
            <a:extLst>
              <a:ext uri="{FF2B5EF4-FFF2-40B4-BE49-F238E27FC236}">
                <a16:creationId xmlns:a16="http://schemas.microsoft.com/office/drawing/2014/main" id="{A32B50CF-A742-F94A-9A34-1CD839767954}"/>
              </a:ext>
            </a:extLst>
          </p:cNvPr>
          <p:cNvSpPr txBox="1"/>
          <p:nvPr/>
        </p:nvSpPr>
        <p:spPr>
          <a:xfrm>
            <a:off x="10729366" y="3275595"/>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68" name="TextBox 67">
            <a:extLst>
              <a:ext uri="{FF2B5EF4-FFF2-40B4-BE49-F238E27FC236}">
                <a16:creationId xmlns:a16="http://schemas.microsoft.com/office/drawing/2014/main" id="{B973E9BF-7CDE-F244-84DB-6D949E5F7E1E}"/>
              </a:ext>
            </a:extLst>
          </p:cNvPr>
          <p:cNvSpPr txBox="1"/>
          <p:nvPr/>
        </p:nvSpPr>
        <p:spPr>
          <a:xfrm>
            <a:off x="358451"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69" name="TextBox 68">
            <a:extLst>
              <a:ext uri="{FF2B5EF4-FFF2-40B4-BE49-F238E27FC236}">
                <a16:creationId xmlns:a16="http://schemas.microsoft.com/office/drawing/2014/main" id="{A8C7FB56-6018-D346-B551-E6A94D857C25}"/>
              </a:ext>
            </a:extLst>
          </p:cNvPr>
          <p:cNvSpPr txBox="1"/>
          <p:nvPr/>
        </p:nvSpPr>
        <p:spPr>
          <a:xfrm>
            <a:off x="1929280"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0" name="TextBox 69">
            <a:extLst>
              <a:ext uri="{FF2B5EF4-FFF2-40B4-BE49-F238E27FC236}">
                <a16:creationId xmlns:a16="http://schemas.microsoft.com/office/drawing/2014/main" id="{F1470612-B586-914E-AC20-0A5F23836E98}"/>
              </a:ext>
            </a:extLst>
          </p:cNvPr>
          <p:cNvSpPr txBox="1"/>
          <p:nvPr/>
        </p:nvSpPr>
        <p:spPr>
          <a:xfrm>
            <a:off x="4415649"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1" name="TextBox 70">
            <a:extLst>
              <a:ext uri="{FF2B5EF4-FFF2-40B4-BE49-F238E27FC236}">
                <a16:creationId xmlns:a16="http://schemas.microsoft.com/office/drawing/2014/main" id="{40857D38-3372-294E-958F-AA56319983F6}"/>
              </a:ext>
            </a:extLst>
          </p:cNvPr>
          <p:cNvSpPr txBox="1"/>
          <p:nvPr/>
        </p:nvSpPr>
        <p:spPr>
          <a:xfrm>
            <a:off x="5986478"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2" name="TextBox 71">
            <a:extLst>
              <a:ext uri="{FF2B5EF4-FFF2-40B4-BE49-F238E27FC236}">
                <a16:creationId xmlns:a16="http://schemas.microsoft.com/office/drawing/2014/main" id="{54FDF684-ECCC-5E49-83DF-46963DDFE1EF}"/>
              </a:ext>
            </a:extLst>
          </p:cNvPr>
          <p:cNvSpPr txBox="1"/>
          <p:nvPr/>
        </p:nvSpPr>
        <p:spPr>
          <a:xfrm>
            <a:off x="3241157"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3" name="TextBox 72">
            <a:extLst>
              <a:ext uri="{FF2B5EF4-FFF2-40B4-BE49-F238E27FC236}">
                <a16:creationId xmlns:a16="http://schemas.microsoft.com/office/drawing/2014/main" id="{B5C0393C-6B28-9B49-9CD7-B71A468E4569}"/>
              </a:ext>
            </a:extLst>
          </p:cNvPr>
          <p:cNvSpPr txBox="1"/>
          <p:nvPr/>
        </p:nvSpPr>
        <p:spPr>
          <a:xfrm>
            <a:off x="7190597"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4" name="TextBox 73">
            <a:extLst>
              <a:ext uri="{FF2B5EF4-FFF2-40B4-BE49-F238E27FC236}">
                <a16:creationId xmlns:a16="http://schemas.microsoft.com/office/drawing/2014/main" id="{8179F7ED-401E-EE45-98FE-63410540845C}"/>
              </a:ext>
            </a:extLst>
          </p:cNvPr>
          <p:cNvSpPr txBox="1"/>
          <p:nvPr/>
        </p:nvSpPr>
        <p:spPr>
          <a:xfrm>
            <a:off x="9839686" y="5848698"/>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5" name="TextBox 74">
            <a:extLst>
              <a:ext uri="{FF2B5EF4-FFF2-40B4-BE49-F238E27FC236}">
                <a16:creationId xmlns:a16="http://schemas.microsoft.com/office/drawing/2014/main" id="{AFD44CAB-3B0F-6F47-9E36-EB328C61E0A4}"/>
              </a:ext>
            </a:extLst>
          </p:cNvPr>
          <p:cNvSpPr txBox="1"/>
          <p:nvPr/>
        </p:nvSpPr>
        <p:spPr>
          <a:xfrm>
            <a:off x="8474086" y="5868322"/>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6" name="TextBox 75">
            <a:extLst>
              <a:ext uri="{FF2B5EF4-FFF2-40B4-BE49-F238E27FC236}">
                <a16:creationId xmlns:a16="http://schemas.microsoft.com/office/drawing/2014/main" id="{2A8044A1-D96C-254E-8CD1-31EFC0CE6539}"/>
              </a:ext>
            </a:extLst>
          </p:cNvPr>
          <p:cNvSpPr txBox="1"/>
          <p:nvPr/>
        </p:nvSpPr>
        <p:spPr>
          <a:xfrm>
            <a:off x="11589234" y="5848698"/>
            <a:ext cx="488630"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-10 </a:t>
            </a:r>
          </a:p>
        </p:txBody>
      </p:sp>
    </p:spTree>
    <p:extLst>
      <p:ext uri="{BB962C8B-B14F-4D97-AF65-F5344CB8AC3E}">
        <p14:creationId xmlns:p14="http://schemas.microsoft.com/office/powerpoint/2010/main" val="1704581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Optimal Quantities</a:t>
            </a:r>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V</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err="1">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Q</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a:t>
            </a:r>
            <a:r>
              <a:rPr kumimoji="0" lang="en-US" sz="2800" b="0" i="0" u="none" strike="noStrike" kern="0" cap="none" spc="0" normalizeH="0" baseline="0" noProof="0" err="1">
                <a:ln>
                  <a:noFill/>
                </a:ln>
                <a:effectLst/>
                <a:uLnTx/>
                <a:uFillTx/>
                <a:latin typeface="Calibri" pitchFamily="34" charset="0"/>
              </a:rPr>
              <a:t>s,a</a:t>
            </a:r>
            <a:r>
              <a:rPr kumimoji="0" lang="en-US" sz="2800" b="0" i="0" u="none" strike="noStrike" kern="0" cap="none" spc="0" normalizeH="0" baseline="0" noProof="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sym typeface="Symbol" pitchFamily="18" charset="2"/>
              </a:rPr>
              <a:t></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Calibri"/>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Calibri"/>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Calibri"/>
                <a:cs typeface="Calibri"/>
              </a:rPr>
              <a:t>(s,a,s’) is a </a:t>
            </a:r>
            <a:br>
              <a:rPr lang="en-US" sz="2000">
                <a:solidFill>
                  <a:srgbClr val="C00000"/>
                </a:solidFill>
                <a:latin typeface="Calibri"/>
                <a:cs typeface="Calibri"/>
              </a:rPr>
            </a:br>
            <a:r>
              <a:rPr lang="en-US" sz="2000" i="1">
                <a:solidFill>
                  <a:srgbClr val="C00000"/>
                </a:solidFill>
                <a:latin typeface="Calibri"/>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Calibri"/>
                <a:cs typeface="Calibri"/>
              </a:rPr>
              <a:t>s is a </a:t>
            </a:r>
            <a:r>
              <a:rPr lang="en-US" sz="2000" i="1">
                <a:solidFill>
                  <a:srgbClr val="0000FF"/>
                </a:solidFill>
                <a:latin typeface="Calibri"/>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a:solidFill>
                  <a:srgbClr val="008000"/>
                </a:solidFill>
                <a:latin typeface="Calibri"/>
                <a:cs typeface="Calibri"/>
              </a:rPr>
              <a:t>(s, a) is a </a:t>
            </a:r>
            <a:r>
              <a:rPr lang="en-US" sz="2000" i="1">
                <a:solidFill>
                  <a:srgbClr val="008000"/>
                </a:solidFill>
                <a:latin typeface="Calibri"/>
                <a:cs typeface="Calibri"/>
              </a:rPr>
              <a:t>q-state</a:t>
            </a:r>
          </a:p>
        </p:txBody>
      </p:sp>
    </p:spTree>
    <p:extLst>
      <p:ext uri="{BB962C8B-B14F-4D97-AF65-F5344CB8AC3E}">
        <p14:creationId xmlns:p14="http://schemas.microsoft.com/office/powerpoint/2010/main" val="2585058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5FCBFE15-4701-BF4F-B908-B4CCD045686A}"/>
              </a:ext>
            </a:extLst>
          </p:cNvPr>
          <p:cNvSpPr/>
          <p:nvPr/>
        </p:nvSpPr>
        <p:spPr>
          <a:xfrm>
            <a:off x="3934647" y="387579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1B03DB0-1F3F-2D42-B44B-4284F8F895D0}"/>
              </a:ext>
            </a:extLst>
          </p:cNvPr>
          <p:cNvSpPr/>
          <p:nvPr/>
        </p:nvSpPr>
        <p:spPr>
          <a:xfrm>
            <a:off x="1876061" y="2150552"/>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grpSp>
        <p:nvGrpSpPr>
          <p:cNvPr id="41" name="Group 40">
            <a:extLst>
              <a:ext uri="{FF2B5EF4-FFF2-40B4-BE49-F238E27FC236}">
                <a16:creationId xmlns:a16="http://schemas.microsoft.com/office/drawing/2014/main" id="{A9E7B549-ECB5-F240-A287-3C3E68E85665}"/>
              </a:ext>
            </a:extLst>
          </p:cNvPr>
          <p:cNvGrpSpPr/>
          <p:nvPr/>
        </p:nvGrpSpPr>
        <p:grpSpPr>
          <a:xfrm>
            <a:off x="6253247" y="2151925"/>
            <a:ext cx="5100553" cy="3808909"/>
            <a:chOff x="6253247" y="2151925"/>
            <a:chExt cx="5100553" cy="3808909"/>
          </a:xfrm>
        </p:grpSpPr>
        <p:pic>
          <p:nvPicPr>
            <p:cNvPr id="42" name="Picture 2" descr="Starfield Dark – stylish, high-quality wallpaper with fast delivery –  Photowall">
              <a:extLst>
                <a:ext uri="{FF2B5EF4-FFF2-40B4-BE49-F238E27FC236}">
                  <a16:creationId xmlns:a16="http://schemas.microsoft.com/office/drawing/2014/main" id="{534E8751-9486-A642-9619-5BA511706B8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F58A4E6C-ED00-8043-9922-1ADD7E53D408}"/>
                </a:ext>
              </a:extLst>
            </p:cNvPr>
            <p:cNvGrpSpPr/>
            <p:nvPr/>
          </p:nvGrpSpPr>
          <p:grpSpPr>
            <a:xfrm>
              <a:off x="6253247" y="2160077"/>
              <a:ext cx="5067674" cy="3800757"/>
              <a:chOff x="6456556" y="2714547"/>
              <a:chExt cx="3657600" cy="2743201"/>
            </a:xfrm>
            <a:solidFill>
              <a:schemeClr val="tx1"/>
            </a:solidFill>
          </p:grpSpPr>
          <p:sp>
            <p:nvSpPr>
              <p:cNvPr id="50" name="Rectangle 49">
                <a:extLst>
                  <a:ext uri="{FF2B5EF4-FFF2-40B4-BE49-F238E27FC236}">
                    <a16:creationId xmlns:a16="http://schemas.microsoft.com/office/drawing/2014/main" id="{294B7C77-0E3E-894B-BA62-359BB16BE4E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1" name="Rectangle 50">
                <a:extLst>
                  <a:ext uri="{FF2B5EF4-FFF2-40B4-BE49-F238E27FC236}">
                    <a16:creationId xmlns:a16="http://schemas.microsoft.com/office/drawing/2014/main" id="{710007E0-2DE0-774E-BF55-05AD2B4CED08}"/>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318911EA-B43C-9441-8CAF-D01D027427D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3817734-A3EB-724C-B647-D379D9F3708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27A9D74-91E2-E041-8715-7DCECC4CC47E}"/>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7DDF455-4128-B14A-8FE8-7A5E92FE9A53}"/>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9F63195-870E-FE43-8775-AEFB81FE96E2}"/>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94A851C-4426-9D4A-81F2-964EFD38F8E8}"/>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58F91A2-E879-9D4D-B771-17C9A832DF61}"/>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B54E28C-AC38-BE47-A34A-CE968856897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AB3F7E21-A10C-6F47-9363-E03E0203AE8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742C85D-5162-BC45-AF5F-EA4110D665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a:extLst>
                <a:ext uri="{FF2B5EF4-FFF2-40B4-BE49-F238E27FC236}">
                  <a16:creationId xmlns:a16="http://schemas.microsoft.com/office/drawing/2014/main" id="{9DD517D2-A587-A34E-B939-06C8F4E2AD79}"/>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5" name="Rectangle 44">
              <a:extLst>
                <a:ext uri="{FF2B5EF4-FFF2-40B4-BE49-F238E27FC236}">
                  <a16:creationId xmlns:a16="http://schemas.microsoft.com/office/drawing/2014/main" id="{E504C8D2-2909-6A47-867F-C166BBD6B179}"/>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D67A7FEE-58F7-C94B-A1C0-6E85AACD89DD}"/>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7" name="Rectangle 46">
              <a:extLst>
                <a:ext uri="{FF2B5EF4-FFF2-40B4-BE49-F238E27FC236}">
                  <a16:creationId xmlns:a16="http://schemas.microsoft.com/office/drawing/2014/main" id="{DC8F2D92-D130-8847-B7A9-A7069EF46CD7}"/>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8" name="Picture 47">
              <a:extLst>
                <a:ext uri="{FF2B5EF4-FFF2-40B4-BE49-F238E27FC236}">
                  <a16:creationId xmlns:a16="http://schemas.microsoft.com/office/drawing/2014/main" id="{54FB772A-B959-5541-9716-434912E317AE}"/>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9" name="Rectangle 48">
              <a:extLst>
                <a:ext uri="{FF2B5EF4-FFF2-40B4-BE49-F238E27FC236}">
                  <a16:creationId xmlns:a16="http://schemas.microsoft.com/office/drawing/2014/main" id="{B05A6A0E-0A03-384A-99B5-91AAE396C3BC}"/>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2" name="Picture 61">
            <a:extLst>
              <a:ext uri="{FF2B5EF4-FFF2-40B4-BE49-F238E27FC236}">
                <a16:creationId xmlns:a16="http://schemas.microsoft.com/office/drawing/2014/main" id="{CBBCFA3F-6ACD-404C-8CDF-6BB1F78CAE35}"/>
              </a:ext>
            </a:extLst>
          </p:cNvPr>
          <p:cNvPicPr>
            <a:picLocks noChangeAspect="1"/>
          </p:cNvPicPr>
          <p:nvPr/>
        </p:nvPicPr>
        <p:blipFill>
          <a:blip r:embed="rId7"/>
          <a:stretch>
            <a:fillRect/>
          </a:stretch>
        </p:blipFill>
        <p:spPr>
          <a:xfrm>
            <a:off x="6435333" y="3426996"/>
            <a:ext cx="1043985" cy="1241006"/>
          </a:xfrm>
          <a:prstGeom prst="rect">
            <a:avLst/>
          </a:prstGeom>
        </p:spPr>
      </p:pic>
    </p:spTree>
    <p:extLst>
      <p:ext uri="{BB962C8B-B14F-4D97-AF65-F5344CB8AC3E}">
        <p14:creationId xmlns:p14="http://schemas.microsoft.com/office/powerpoint/2010/main" val="128891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Values of States</a:t>
            </a:r>
          </a:p>
        </p:txBody>
      </p:sp>
      <p:sp>
        <p:nvSpPr>
          <p:cNvPr id="3" name="Content Placeholder 2"/>
          <p:cNvSpPr>
            <a:spLocks noGrp="1"/>
          </p:cNvSpPr>
          <p:nvPr>
            <p:ph idx="1"/>
          </p:nvPr>
        </p:nvSpPr>
        <p:spPr/>
        <p:txBody>
          <a:bodyPr/>
          <a:lstStyle/>
          <a:p>
            <a:r>
              <a:rPr lang="en-US" sz="2800"/>
              <a:t>Fundamental operation: compute the (</a:t>
            </a:r>
            <a:r>
              <a:rPr lang="en-US" sz="2800" err="1"/>
              <a:t>expectimax</a:t>
            </a:r>
            <a:r>
              <a:rPr lang="en-US" sz="2800"/>
              <a:t>) value of a state</a:t>
            </a:r>
          </a:p>
          <a:p>
            <a:pPr lvl="1"/>
            <a:r>
              <a:rPr lang="en-US" sz="2400"/>
              <a:t>Expected utility under optimal action</a:t>
            </a:r>
          </a:p>
          <a:p>
            <a:pPr lvl="1"/>
            <a:r>
              <a:rPr lang="en-US" sz="2400"/>
              <a:t>Average sum of (discounted) rewards</a:t>
            </a:r>
          </a:p>
          <a:p>
            <a:pPr lvl="1"/>
            <a:r>
              <a:rPr lang="en-US" sz="2400"/>
              <a:t>This is just what </a:t>
            </a:r>
            <a:r>
              <a:rPr lang="en-US" sz="2400" err="1"/>
              <a:t>expectimax</a:t>
            </a:r>
            <a:r>
              <a:rPr lang="en-US" sz="2400"/>
              <a:t> computed!</a:t>
            </a:r>
          </a:p>
          <a:p>
            <a:pPr lvl="1"/>
            <a:endParaRPr lang="en-US" sz="2400"/>
          </a:p>
          <a:p>
            <a:r>
              <a:rPr lang="en-US" sz="2800"/>
              <a:t>Recursive definition of value:</a:t>
            </a:r>
          </a:p>
        </p:txBody>
      </p:sp>
      <p:pic>
        <p:nvPicPr>
          <p:cNvPr id="52" name="Picture 51" descr="txp_fig"/>
          <p:cNvPicPr>
            <a:picLocks noChangeAspect="1"/>
          </p:cNvPicPr>
          <p:nvPr>
            <p:custDataLst>
              <p:tags r:id="rId1"/>
            </p:custDataLst>
          </p:nvPr>
        </p:nvPicPr>
        <p:blipFill>
          <a:blip r:embed="rId6" cstate="print"/>
          <a:stretch>
            <a:fillRect/>
          </a:stretch>
        </p:blipFill>
        <p:spPr bwMode="auto">
          <a:xfrm>
            <a:off x="1370835" y="4343400"/>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7" cstate="print"/>
          <a:stretch>
            <a:fillRect/>
          </a:stretch>
        </p:blipFill>
        <p:spPr bwMode="auto">
          <a:xfrm>
            <a:off x="1371443" y="5727700"/>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8" cstate="print"/>
          <a:stretch>
            <a:fillRect/>
          </a:stretch>
        </p:blipFill>
        <p:spPr bwMode="auto">
          <a:xfrm>
            <a:off x="1378073" y="4986337"/>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t>s,a,s</a:t>
              </a:r>
              <a:r>
                <a:rPr lang="ja-JP" altLang="en-US" sz="2400"/>
                <a:t>’</a:t>
              </a:r>
              <a:endParaRPr lang="en-US" sz="240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rPr>
                <a:t>s</a:t>
              </a:r>
              <a:r>
                <a:rPr lang="ja-JP" altLang="en-US" sz="2400">
                  <a:solidFill>
                    <a:srgbClr val="0000FF"/>
                  </a:solidFill>
                </a:rPr>
                <a:t>’</a:t>
              </a:r>
              <a:endParaRPr lang="en-US" sz="2400">
                <a:solidFill>
                  <a:srgbClr val="0000FF"/>
                </a:solidFill>
              </a:endParaRPr>
            </a:p>
          </p:txBody>
        </p:sp>
      </p:grpSp>
    </p:spTree>
    <p:extLst>
      <p:ext uri="{BB962C8B-B14F-4D97-AF65-F5344CB8AC3E}">
        <p14:creationId xmlns:p14="http://schemas.microsoft.com/office/powerpoint/2010/main" val="57192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941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Racing Search Tree</a:t>
            </a:r>
          </a:p>
        </p:txBody>
      </p:sp>
      <p:pic>
        <p:nvPicPr>
          <p:cNvPr id="45" name="Picture 44"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7356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Racing Search Tree</a:t>
            </a:r>
          </a:p>
        </p:txBody>
      </p:sp>
      <p:sp>
        <p:nvSpPr>
          <p:cNvPr id="358" name="Content Placeholder 357"/>
          <p:cNvSpPr>
            <a:spLocks noGrp="1"/>
          </p:cNvSpPr>
          <p:nvPr>
            <p:ph idx="1"/>
          </p:nvPr>
        </p:nvSpPr>
        <p:spPr>
          <a:xfrm>
            <a:off x="304800" y="1397001"/>
            <a:ext cx="4470400" cy="4729164"/>
          </a:xfrm>
        </p:spPr>
        <p:txBody>
          <a:bodyPr>
            <a:normAutofit lnSpcReduction="10000"/>
          </a:bodyPr>
          <a:lstStyle/>
          <a:p>
            <a:r>
              <a:rPr lang="en-US" sz="2400"/>
              <a:t>We’re doing way too much work with </a:t>
            </a:r>
            <a:r>
              <a:rPr lang="en-US" sz="2400" err="1"/>
              <a:t>expectimax</a:t>
            </a:r>
            <a:r>
              <a:rPr lang="en-US" sz="2400"/>
              <a:t>!</a:t>
            </a:r>
          </a:p>
          <a:p>
            <a:pPr lvl="1"/>
            <a:endParaRPr lang="en-US" sz="2000"/>
          </a:p>
          <a:p>
            <a:r>
              <a:rPr lang="en-US" sz="2400"/>
              <a:t>Problem: States are repeated </a:t>
            </a:r>
          </a:p>
          <a:p>
            <a:pPr lvl="1"/>
            <a:r>
              <a:rPr lang="en-US" sz="2000"/>
              <a:t>Idea: Only compute needed quantities once</a:t>
            </a:r>
          </a:p>
          <a:p>
            <a:pPr lvl="1"/>
            <a:endParaRPr lang="en-US" sz="2000"/>
          </a:p>
          <a:p>
            <a:r>
              <a:rPr lang="en-US" sz="2400"/>
              <a:t>Problem: Tree goes on forever</a:t>
            </a:r>
          </a:p>
          <a:p>
            <a:pPr lvl="1"/>
            <a:r>
              <a:rPr lang="en-US" sz="2000"/>
              <a:t>Idea: Do a depth-limited computation, but with increasing depths until change is small</a:t>
            </a:r>
          </a:p>
          <a:p>
            <a:pPr lvl="1"/>
            <a:r>
              <a:rPr lang="en-US" sz="2000"/>
              <a:t>Note: deep parts of the tree eventually don’t matter if </a:t>
            </a:r>
            <a:r>
              <a:rPr lang="el-GR" sz="2000">
                <a:latin typeface="Times New Roman" pitchFamily="18" charset="0"/>
                <a:cs typeface="Times New Roman" pitchFamily="18" charset="0"/>
              </a:rPr>
              <a:t>γ</a:t>
            </a:r>
            <a:r>
              <a:rPr lang="en-US" sz="2000"/>
              <a:t> &lt; 1</a:t>
            </a:r>
          </a:p>
        </p:txBody>
      </p:sp>
      <p:pic>
        <p:nvPicPr>
          <p:cNvPr id="41" name="Picture 40"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938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Time-Limited Values</a:t>
            </a:r>
          </a:p>
        </p:txBody>
      </p:sp>
      <p:sp>
        <p:nvSpPr>
          <p:cNvPr id="3" name="Content Placeholder 2"/>
          <p:cNvSpPr>
            <a:spLocks noGrp="1"/>
          </p:cNvSpPr>
          <p:nvPr>
            <p:ph idx="1"/>
          </p:nvPr>
        </p:nvSpPr>
        <p:spPr>
          <a:xfrm>
            <a:off x="406400" y="1397001"/>
            <a:ext cx="7823200" cy="4729164"/>
          </a:xfrm>
        </p:spPr>
        <p:txBody>
          <a:bodyPr/>
          <a:lstStyle/>
          <a:p>
            <a:r>
              <a:rPr lang="en-US" sz="2400"/>
              <a:t>Key idea: time-limited values</a:t>
            </a:r>
          </a:p>
          <a:p>
            <a:pPr lvl="4"/>
            <a:endParaRPr lang="en-US" sz="1200"/>
          </a:p>
          <a:p>
            <a:r>
              <a:rPr lang="en-US" sz="2400"/>
              <a:t>Define </a:t>
            </a:r>
            <a:r>
              <a:rPr lang="en-US" sz="2400" err="1"/>
              <a:t>V</a:t>
            </a:r>
            <a:r>
              <a:rPr lang="en-US" sz="2400" baseline="-25000" err="1"/>
              <a:t>k</a:t>
            </a:r>
            <a:r>
              <a:rPr lang="en-US" sz="2400"/>
              <a:t>(s) to be the optimal value of s if the game ends in k more time steps</a:t>
            </a:r>
          </a:p>
          <a:p>
            <a:pPr lvl="1"/>
            <a:r>
              <a:rPr lang="en-US" sz="2000"/>
              <a:t>Equivalently, it’s what a depth-k </a:t>
            </a:r>
            <a:r>
              <a:rPr lang="en-US" sz="2000" err="1"/>
              <a:t>expectimax</a:t>
            </a:r>
            <a:r>
              <a:rPr lang="en-US" sz="2000"/>
              <a:t> would give from s</a:t>
            </a:r>
          </a:p>
          <a:p>
            <a:endParaRPr lang="en-US" sz="240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144350" y="3962400"/>
            <a:ext cx="367414" cy="241575"/>
          </a:xfrm>
          <a:prstGeom prst="rect">
            <a:avLst/>
          </a:prstGeom>
          <a:noFill/>
        </p:spPr>
      </p:pic>
    </p:spTree>
    <p:extLst>
      <p:ext uri="{BB962C8B-B14F-4D97-AF65-F5344CB8AC3E}">
        <p14:creationId xmlns:p14="http://schemas.microsoft.com/office/powerpoint/2010/main" val="174918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 on Obscure Brand Posters">
            <a:extLst>
              <a:ext uri="{FF2B5EF4-FFF2-40B4-BE49-F238E27FC236}">
                <a16:creationId xmlns:a16="http://schemas.microsoft.com/office/drawing/2014/main" id="{D4A861D7-F5FA-0A4E-A799-126C3CC239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937" y="0"/>
            <a:ext cx="4437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4915FB3-CFDD-9D42-BDC4-7508205BD445}"/>
              </a:ext>
            </a:extLst>
          </p:cNvPr>
          <p:cNvSpPr>
            <a:spLocks noGrp="1"/>
          </p:cNvSpPr>
          <p:nvPr>
            <p:ph type="title"/>
          </p:nvPr>
        </p:nvSpPr>
        <p:spPr/>
        <p:txBody>
          <a:bodyPr/>
          <a:lstStyle/>
          <a:p>
            <a:r>
              <a:rPr lang="en-US" dirty="0"/>
              <a:t>Reminders</a:t>
            </a:r>
          </a:p>
        </p:txBody>
      </p:sp>
      <p:sp>
        <p:nvSpPr>
          <p:cNvPr id="4" name="Content Placeholder 3">
            <a:extLst>
              <a:ext uri="{FF2B5EF4-FFF2-40B4-BE49-F238E27FC236}">
                <a16:creationId xmlns:a16="http://schemas.microsoft.com/office/drawing/2014/main" id="{3711350E-4162-F342-8982-4CFC16DEA3CA}"/>
              </a:ext>
            </a:extLst>
          </p:cNvPr>
          <p:cNvSpPr>
            <a:spLocks noGrp="1"/>
          </p:cNvSpPr>
          <p:nvPr>
            <p:ph sz="half" idx="1"/>
          </p:nvPr>
        </p:nvSpPr>
        <p:spPr>
          <a:xfrm>
            <a:off x="399673" y="1137177"/>
            <a:ext cx="7049997" cy="4985717"/>
          </a:xfrm>
        </p:spPr>
        <p:txBody>
          <a:bodyPr>
            <a:normAutofit/>
          </a:bodyPr>
          <a:lstStyle/>
          <a:p>
            <a:r>
              <a:rPr lang="en-US" dirty="0"/>
              <a:t>21 days until the American election.  I voted.  Did you?</a:t>
            </a:r>
          </a:p>
          <a:p>
            <a:r>
              <a:rPr lang="en-US" dirty="0"/>
              <a:t>Deadline to register to vote in PA is  </a:t>
            </a:r>
            <a:r>
              <a:rPr lang="en-US" b="1" dirty="0"/>
              <a:t>Monday, Oct 19.</a:t>
            </a:r>
            <a:br>
              <a:rPr lang="en-US" dirty="0"/>
            </a:br>
            <a:endParaRPr lang="en-US" dirty="0"/>
          </a:p>
          <a:p>
            <a:r>
              <a:rPr lang="en-US" dirty="0"/>
              <a:t>HW4 due tonight at 11:59pm Eastern.</a:t>
            </a:r>
          </a:p>
          <a:p>
            <a:r>
              <a:rPr lang="en-US" dirty="0"/>
              <a:t>Quiz 5 on Adversarial Search is due tomorrow.</a:t>
            </a:r>
          </a:p>
          <a:p>
            <a:r>
              <a:rPr lang="en-US" dirty="0"/>
              <a:t>HW5 has been released.  It will be due on Tuesday Oct 20.</a:t>
            </a:r>
          </a:p>
          <a:p>
            <a:r>
              <a:rPr lang="en-US" dirty="0"/>
              <a:t>No lecture on Thursday.</a:t>
            </a:r>
          </a:p>
          <a:p>
            <a:endParaRPr lang="en-US" dirty="0"/>
          </a:p>
          <a:p>
            <a:r>
              <a:rPr lang="en-US" dirty="0"/>
              <a:t>Midterm details:</a:t>
            </a:r>
          </a:p>
          <a:p>
            <a:r>
              <a:rPr lang="en-US" dirty="0"/>
              <a:t>* No HW from Oct 20-27.</a:t>
            </a:r>
            <a:br>
              <a:rPr lang="en-US" dirty="0"/>
            </a:br>
            <a:r>
              <a:rPr lang="en-US" dirty="0"/>
              <a:t>* Tues Oct 20: Practice midterm released (for credit)</a:t>
            </a:r>
            <a:br>
              <a:rPr lang="en-US" dirty="0"/>
            </a:br>
            <a:r>
              <a:rPr lang="en-US" dirty="0"/>
              <a:t>* Saturday Oct 24: Practice midterm is due.</a:t>
            </a:r>
            <a:br>
              <a:rPr lang="en-US" dirty="0"/>
            </a:br>
            <a:r>
              <a:rPr lang="en-US" dirty="0"/>
              <a:t>* Midterm available Monday Oct 26 and Tuesday Oct 27.</a:t>
            </a:r>
            <a:br>
              <a:rPr lang="en-US" dirty="0"/>
            </a:br>
            <a:r>
              <a:rPr lang="en-US" dirty="0"/>
              <a:t>* 3 hour block.  Open book, open notes, no collaboration.</a:t>
            </a:r>
          </a:p>
          <a:p>
            <a:endParaRPr lang="en-US" dirty="0"/>
          </a:p>
        </p:txBody>
      </p:sp>
    </p:spTree>
    <p:extLst>
      <p:ext uri="{BB962C8B-B14F-4D97-AF65-F5344CB8AC3E}">
        <p14:creationId xmlns:p14="http://schemas.microsoft.com/office/powerpoint/2010/main" val="27569391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Computing Time-Limited Values</a:t>
            </a:r>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2" cstate="print"/>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2"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2" cstate="print"/>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6" cstate="print"/>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6"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6" cstate="print"/>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7" cstate="print"/>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7"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7" cstate="print"/>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8" cstate="print"/>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8"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8" cstate="print"/>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9" cstate="print"/>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30" cstate="print">
            <a:extLst>
              <a:ext uri="{28A0092B-C50C-407E-A947-70E740481C1C}">
                <a14:useLocalDpi xmlns:a14="http://schemas.microsoft.com/office/drawing/2010/main" val="0"/>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9"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9" cstate="print"/>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97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 Iteration</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extLst>
      <p:ext uri="{BB962C8B-B14F-4D97-AF65-F5344CB8AC3E}">
        <p14:creationId xmlns:p14="http://schemas.microsoft.com/office/powerpoint/2010/main" val="3829168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normAutofit lnSpcReduction="10000"/>
          </a:bodyPr>
          <a:lstStyle/>
          <a:p>
            <a:pPr>
              <a:lnSpc>
                <a:spcPct val="80000"/>
              </a:lnSpc>
            </a:pPr>
            <a:r>
              <a:rPr lang="en-US" sz="2400">
                <a:ea typeface="ＭＳ Ｐゴシック" pitchFamily="34" charset="-128"/>
              </a:rPr>
              <a:t>Start with V</a:t>
            </a:r>
            <a:r>
              <a:rPr lang="en-US" sz="2400" baseline="-25000">
                <a:ea typeface="ＭＳ Ｐゴシック" pitchFamily="34" charset="-128"/>
              </a:rPr>
              <a:t>0</a:t>
            </a:r>
            <a:r>
              <a:rPr lang="en-US" sz="2400">
                <a:ea typeface="ＭＳ Ｐゴシック" pitchFamily="34" charset="-128"/>
              </a:rPr>
              <a:t>(s) = 0: no time steps left means an expected reward sum of zero</a:t>
            </a:r>
          </a:p>
          <a:p>
            <a:pPr lvl="2">
              <a:lnSpc>
                <a:spcPct val="80000"/>
              </a:lnSpc>
            </a:pPr>
            <a:endParaRPr lang="en-US" sz="1600">
              <a:ea typeface="ＭＳ Ｐゴシック" pitchFamily="34" charset="-128"/>
            </a:endParaRPr>
          </a:p>
          <a:p>
            <a:pPr>
              <a:lnSpc>
                <a:spcPct val="80000"/>
              </a:lnSpc>
            </a:pPr>
            <a:r>
              <a:rPr lang="en-US" sz="2400">
                <a:ea typeface="ＭＳ Ｐゴシック" pitchFamily="34" charset="-128"/>
              </a:rPr>
              <a:t>Given vector of </a:t>
            </a:r>
            <a:r>
              <a:rPr lang="en-US" sz="2400" err="1">
                <a:ea typeface="ＭＳ Ｐゴシック" pitchFamily="34" charset="-128"/>
              </a:rPr>
              <a:t>V</a:t>
            </a:r>
            <a:r>
              <a:rPr lang="en-US" sz="2400" baseline="-25000" err="1">
                <a:ea typeface="ＭＳ Ｐゴシック" pitchFamily="34" charset="-128"/>
              </a:rPr>
              <a:t>k</a:t>
            </a:r>
            <a:r>
              <a:rPr lang="en-US" sz="2400">
                <a:ea typeface="ＭＳ Ｐゴシック" pitchFamily="34" charset="-128"/>
              </a:rPr>
              <a:t>(s) values, do one ply of </a:t>
            </a:r>
            <a:r>
              <a:rPr lang="en-US" sz="2400" err="1">
                <a:ea typeface="ＭＳ Ｐゴシック" pitchFamily="34" charset="-128"/>
              </a:rPr>
              <a:t>expectimax</a:t>
            </a:r>
            <a:r>
              <a:rPr lang="en-US" sz="2400">
                <a:ea typeface="ＭＳ Ｐゴシック" pitchFamily="34" charset="-128"/>
              </a:rPr>
              <a:t> from each state: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Repeat until convergence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Complexity of each iteration: O(S</a:t>
            </a:r>
            <a:r>
              <a:rPr lang="en-US" sz="2400" baseline="30000">
                <a:ea typeface="ＭＳ Ｐゴシック" pitchFamily="34" charset="-128"/>
              </a:rPr>
              <a:t>2</a:t>
            </a:r>
            <a:r>
              <a:rPr lang="en-US" sz="2400">
                <a:ea typeface="ＭＳ Ｐゴシック" pitchFamily="34" charset="-128"/>
              </a:rPr>
              <a:t>A)</a:t>
            </a: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Theorem: will converge to unique optimal values</a:t>
            </a:r>
          </a:p>
          <a:p>
            <a:pPr lvl="1">
              <a:lnSpc>
                <a:spcPct val="80000"/>
              </a:lnSpc>
            </a:pPr>
            <a:r>
              <a:rPr lang="en-US" sz="2000">
                <a:ea typeface="ＭＳ Ｐゴシック" pitchFamily="34" charset="-128"/>
              </a:rPr>
              <a:t>Basic idea: approximations get refined towards optimal values</a:t>
            </a:r>
          </a:p>
          <a:p>
            <a:pPr lvl="1">
              <a:lnSpc>
                <a:spcPct val="80000"/>
              </a:lnSpc>
            </a:pPr>
            <a:r>
              <a:rPr lang="en-US" sz="200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a:solidFill>
                    <a:srgbClr val="0000FF"/>
                  </a:solidFill>
                  <a:latin typeface="Calibri"/>
                  <a:cs typeface="Calibri"/>
                </a:rPr>
                <a:t>V</a:t>
              </a:r>
              <a:r>
                <a:rPr lang="en-US" baseline="-25000">
                  <a:solidFill>
                    <a:srgbClr val="0000FF"/>
                  </a:solidFill>
                  <a:latin typeface="Calibri"/>
                  <a:cs typeface="Calibri"/>
                </a:rPr>
                <a:t>k+1</a:t>
              </a:r>
              <a:r>
                <a:rPr lang="en-US">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a:solidFill>
                    <a:srgbClr val="0000FF"/>
                  </a:solidFill>
                  <a:latin typeface="Calibri"/>
                  <a:cs typeface="Calibri"/>
                </a:rPr>
                <a:t>V</a:t>
              </a:r>
              <a:r>
                <a:rPr lang="en-US" baseline="-25000" err="1">
                  <a:solidFill>
                    <a:srgbClr val="0000FF"/>
                  </a:solidFill>
                  <a:latin typeface="Calibri"/>
                  <a:cs typeface="Calibri"/>
                </a:rPr>
                <a:t>k</a:t>
              </a:r>
              <a:r>
                <a:rPr lang="en-US">
                  <a:solidFill>
                    <a:srgbClr val="0000FF"/>
                  </a:solidFill>
                  <a:latin typeface="Calibri"/>
                  <a:cs typeface="Calibri"/>
                </a:rPr>
                <a:t>(s’</a:t>
              </a:r>
              <a:r>
                <a:rPr lang="en-US" altLang="ja-JP">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253503916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1290262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a16="http://schemas.microsoft.com/office/drawing/2014/main" id="{3E9E5D52-77F2-8E43-8B84-FCEC0E311185}"/>
              </a:ext>
            </a:extLst>
          </p:cNvPr>
          <p:cNvSpPr/>
          <p:nvPr/>
        </p:nvSpPr>
        <p:spPr>
          <a:xfrm>
            <a:off x="3934647" y="387579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125D429-987A-1247-8C66-3C5F6D35F65D}"/>
              </a:ext>
            </a:extLst>
          </p:cNvPr>
          <p:cNvSpPr/>
          <p:nvPr/>
        </p:nvSpPr>
        <p:spPr>
          <a:xfrm>
            <a:off x="2347097" y="2160077"/>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grpSp>
        <p:nvGrpSpPr>
          <p:cNvPr id="44" name="Group 43">
            <a:extLst>
              <a:ext uri="{FF2B5EF4-FFF2-40B4-BE49-F238E27FC236}">
                <a16:creationId xmlns:a16="http://schemas.microsoft.com/office/drawing/2014/main" id="{D1C1C937-8F7C-6F4F-82B0-0C18EB8BA79D}"/>
              </a:ext>
            </a:extLst>
          </p:cNvPr>
          <p:cNvGrpSpPr/>
          <p:nvPr/>
        </p:nvGrpSpPr>
        <p:grpSpPr>
          <a:xfrm>
            <a:off x="6253247" y="2151925"/>
            <a:ext cx="5100553" cy="3808909"/>
            <a:chOff x="6253247" y="2151925"/>
            <a:chExt cx="5100553" cy="3808909"/>
          </a:xfrm>
        </p:grpSpPr>
        <p:pic>
          <p:nvPicPr>
            <p:cNvPr id="45" name="Picture 2" descr="Starfield Dark – stylish, high-quality wallpaper with fast delivery –  Photowall">
              <a:extLst>
                <a:ext uri="{FF2B5EF4-FFF2-40B4-BE49-F238E27FC236}">
                  <a16:creationId xmlns:a16="http://schemas.microsoft.com/office/drawing/2014/main" id="{23BFDC0A-0A0E-D145-BCF2-EAEA8B9398C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F780C1E-BD8F-DD44-A3B7-5A3EEB8B2C6E}"/>
                </a:ext>
              </a:extLst>
            </p:cNvPr>
            <p:cNvGrpSpPr/>
            <p:nvPr/>
          </p:nvGrpSpPr>
          <p:grpSpPr>
            <a:xfrm>
              <a:off x="6253247" y="2160077"/>
              <a:ext cx="5067674" cy="3800757"/>
              <a:chOff x="6456556" y="2714547"/>
              <a:chExt cx="3657600" cy="2743201"/>
            </a:xfrm>
            <a:solidFill>
              <a:schemeClr val="tx1"/>
            </a:solidFill>
          </p:grpSpPr>
          <p:sp>
            <p:nvSpPr>
              <p:cNvPr id="53" name="Rectangle 52">
                <a:extLst>
                  <a:ext uri="{FF2B5EF4-FFF2-40B4-BE49-F238E27FC236}">
                    <a16:creationId xmlns:a16="http://schemas.microsoft.com/office/drawing/2014/main" id="{1FEFF9BE-D992-C449-85CD-A6E092213608}"/>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4" name="Rectangle 53">
                <a:extLst>
                  <a:ext uri="{FF2B5EF4-FFF2-40B4-BE49-F238E27FC236}">
                    <a16:creationId xmlns:a16="http://schemas.microsoft.com/office/drawing/2014/main" id="{8B4CFD80-915A-7947-8FDA-137CF5AED0AF}"/>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6359B4F2-ABA7-2243-A642-D0910F4E608F}"/>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1D8264F4-CF05-4241-95A7-A028E079A8B0}"/>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F67E4D-6ADC-7742-870B-274586B9256C}"/>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6DC1EA-6293-244C-84CC-CBF7E199EB6D}"/>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3EDAF56-5A33-5B4D-BB89-9E93F276C4AD}"/>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18CA882-DC70-D442-8D55-5744CEF16F7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2A48333-C9E5-1B4D-AD3D-E3EEC121C4F5}"/>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C17A135-FEE2-AE40-BEBC-338BB270434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CFBED7D-DF0E-204F-A46D-BE68AD87BA5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C7D6165-5ABB-964C-AB85-10E74C2A0B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7" name="Picture 46">
              <a:extLst>
                <a:ext uri="{FF2B5EF4-FFF2-40B4-BE49-F238E27FC236}">
                  <a16:creationId xmlns:a16="http://schemas.microsoft.com/office/drawing/2014/main" id="{4C6EB780-5CE9-3148-86C3-2F378F67E4CD}"/>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8" name="Rectangle 47">
              <a:extLst>
                <a:ext uri="{FF2B5EF4-FFF2-40B4-BE49-F238E27FC236}">
                  <a16:creationId xmlns:a16="http://schemas.microsoft.com/office/drawing/2014/main" id="{0824F843-5537-9744-91DB-7B2164692CC7}"/>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9" name="Picture 48">
              <a:extLst>
                <a:ext uri="{FF2B5EF4-FFF2-40B4-BE49-F238E27FC236}">
                  <a16:creationId xmlns:a16="http://schemas.microsoft.com/office/drawing/2014/main" id="{8DC0C323-57ED-DA47-A7E4-B8DB77FA3987}"/>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0" name="Rectangle 49">
              <a:extLst>
                <a:ext uri="{FF2B5EF4-FFF2-40B4-BE49-F238E27FC236}">
                  <a16:creationId xmlns:a16="http://schemas.microsoft.com/office/drawing/2014/main" id="{5BA4E7B3-5208-3F41-A8FE-5697309FE8F3}"/>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C7D45054-DC44-8945-8EB5-4E644CAE88F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2" name="Rectangle 51">
              <a:extLst>
                <a:ext uri="{FF2B5EF4-FFF2-40B4-BE49-F238E27FC236}">
                  <a16:creationId xmlns:a16="http://schemas.microsoft.com/office/drawing/2014/main" id="{05918A3F-BECC-E046-A5BD-11DA6E9F778B}"/>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5" name="Picture 64">
            <a:extLst>
              <a:ext uri="{FF2B5EF4-FFF2-40B4-BE49-F238E27FC236}">
                <a16:creationId xmlns:a16="http://schemas.microsoft.com/office/drawing/2014/main" id="{8845B4C2-BFCC-E64F-A58B-1F283678F0C4}"/>
              </a:ext>
            </a:extLst>
          </p:cNvPr>
          <p:cNvPicPr>
            <a:picLocks noChangeAspect="1"/>
          </p:cNvPicPr>
          <p:nvPr/>
        </p:nvPicPr>
        <p:blipFill>
          <a:blip r:embed="rId7"/>
          <a:stretch>
            <a:fillRect/>
          </a:stretch>
        </p:blipFill>
        <p:spPr>
          <a:xfrm>
            <a:off x="6416826" y="2191312"/>
            <a:ext cx="1043985" cy="1241006"/>
          </a:xfrm>
          <a:prstGeom prst="rect">
            <a:avLst/>
          </a:prstGeom>
        </p:spPr>
      </p:pic>
    </p:spTree>
    <p:extLst>
      <p:ext uri="{BB962C8B-B14F-4D97-AF65-F5344CB8AC3E}">
        <p14:creationId xmlns:p14="http://schemas.microsoft.com/office/powerpoint/2010/main" val="2749648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a:latin typeface="Calibri"/>
                <a:cs typeface="Calibri"/>
              </a:rPr>
              <a:t>  0             0             0</a:t>
            </a: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a:latin typeface="Calibri"/>
                <a:cs typeface="Calibri"/>
              </a:rPr>
              <a:t>  2             1             0</a:t>
            </a: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a:latin typeface="Calibri"/>
                <a:cs typeface="Calibri"/>
              </a:rPr>
              <a:t>  3.5          2.5          0</a:t>
            </a: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303816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Convergence*</a:t>
            </a:r>
          </a:p>
        </p:txBody>
      </p:sp>
      <p:sp>
        <p:nvSpPr>
          <p:cNvPr id="3" name="Content Placeholder 2"/>
          <p:cNvSpPr>
            <a:spLocks noGrp="1"/>
          </p:cNvSpPr>
          <p:nvPr>
            <p:ph idx="1"/>
          </p:nvPr>
        </p:nvSpPr>
        <p:spPr>
          <a:xfrm>
            <a:off x="406400" y="1397001"/>
            <a:ext cx="6375400" cy="4729164"/>
          </a:xfrm>
        </p:spPr>
        <p:txBody>
          <a:bodyPr/>
          <a:lstStyle/>
          <a:p>
            <a:r>
              <a:rPr lang="en-US" sz="2000">
                <a:latin typeface="Calibri"/>
                <a:cs typeface="Calibri"/>
              </a:rPr>
              <a:t>How do we know the </a:t>
            </a:r>
            <a:r>
              <a:rPr lang="en-US" sz="2000" err="1">
                <a:latin typeface="Calibri"/>
                <a:cs typeface="Calibri"/>
              </a:rPr>
              <a:t>V</a:t>
            </a:r>
            <a:r>
              <a:rPr lang="en-US" sz="2000" baseline="-25000" err="1">
                <a:latin typeface="Calibri"/>
                <a:cs typeface="Calibri"/>
              </a:rPr>
              <a:t>k</a:t>
            </a:r>
            <a:r>
              <a:rPr lang="en-US" sz="2000">
                <a:latin typeface="Calibri"/>
                <a:cs typeface="Calibri"/>
              </a:rPr>
              <a:t> vectors are going to converge?</a:t>
            </a:r>
          </a:p>
          <a:p>
            <a:pPr lvl="1"/>
            <a:endParaRPr lang="en-US" sz="1600">
              <a:latin typeface="Calibri"/>
              <a:cs typeface="Calibri"/>
            </a:endParaRPr>
          </a:p>
          <a:p>
            <a:r>
              <a:rPr lang="en-US" sz="2000">
                <a:latin typeface="Calibri"/>
                <a:cs typeface="Calibri"/>
              </a:rPr>
              <a:t>Case 1: If the tree has maximum depth M, then V</a:t>
            </a:r>
            <a:r>
              <a:rPr lang="en-US" sz="2000" baseline="-25000">
                <a:latin typeface="Calibri"/>
                <a:cs typeface="Calibri"/>
              </a:rPr>
              <a:t>M</a:t>
            </a:r>
            <a:r>
              <a:rPr lang="en-US" sz="2000">
                <a:latin typeface="Calibri"/>
                <a:cs typeface="Calibri"/>
              </a:rPr>
              <a:t> holds the actual </a:t>
            </a:r>
            <a:r>
              <a:rPr lang="en-US" sz="2000" err="1">
                <a:latin typeface="Calibri"/>
                <a:cs typeface="Calibri"/>
              </a:rPr>
              <a:t>untruncated</a:t>
            </a:r>
            <a:r>
              <a:rPr lang="en-US" sz="2000">
                <a:latin typeface="Calibri"/>
                <a:cs typeface="Calibri"/>
              </a:rPr>
              <a:t> values</a:t>
            </a:r>
          </a:p>
          <a:p>
            <a:pPr lvl="1"/>
            <a:endParaRPr lang="en-US" sz="1600">
              <a:latin typeface="Calibri"/>
              <a:cs typeface="Calibri"/>
            </a:endParaRPr>
          </a:p>
          <a:p>
            <a:r>
              <a:rPr lang="en-US" sz="2000">
                <a:latin typeface="Calibri"/>
                <a:cs typeface="Calibri"/>
              </a:rPr>
              <a:t>Case 2: If the discount is less than 1</a:t>
            </a:r>
          </a:p>
          <a:p>
            <a:pPr lvl="1"/>
            <a:r>
              <a:rPr lang="en-US" sz="1800">
                <a:latin typeface="Calibri"/>
                <a:cs typeface="Calibri"/>
              </a:rPr>
              <a:t>Sketch: For any state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can be viewed as depth k+1 </a:t>
            </a:r>
            <a:r>
              <a:rPr lang="en-US" sz="1800" err="1">
                <a:latin typeface="Calibri"/>
                <a:cs typeface="Calibri"/>
              </a:rPr>
              <a:t>expectimax</a:t>
            </a:r>
            <a:r>
              <a:rPr lang="en-US" sz="1800">
                <a:latin typeface="Calibri"/>
                <a:cs typeface="Calibri"/>
              </a:rPr>
              <a:t> results in nearly identical search trees</a:t>
            </a:r>
          </a:p>
          <a:p>
            <a:pPr lvl="1"/>
            <a:r>
              <a:rPr lang="en-US" sz="1800">
                <a:latin typeface="Calibri"/>
                <a:cs typeface="Calibri"/>
              </a:rPr>
              <a:t>The difference is that on the bottom layer, V</a:t>
            </a:r>
            <a:r>
              <a:rPr lang="en-US" sz="1800" baseline="-25000">
                <a:latin typeface="Calibri"/>
                <a:cs typeface="Calibri"/>
              </a:rPr>
              <a:t>k+1</a:t>
            </a:r>
            <a:r>
              <a:rPr lang="en-US" sz="1800">
                <a:latin typeface="Calibri"/>
                <a:cs typeface="Calibri"/>
              </a:rPr>
              <a:t> has actual rewards while </a:t>
            </a:r>
            <a:r>
              <a:rPr lang="en-US" sz="1800" err="1">
                <a:latin typeface="Calibri"/>
                <a:cs typeface="Calibri"/>
              </a:rPr>
              <a:t>V</a:t>
            </a:r>
            <a:r>
              <a:rPr lang="en-US" sz="1800" baseline="-25000" err="1">
                <a:latin typeface="Calibri"/>
                <a:cs typeface="Calibri"/>
              </a:rPr>
              <a:t>k</a:t>
            </a:r>
            <a:r>
              <a:rPr lang="en-US" sz="1800">
                <a:latin typeface="Calibri"/>
                <a:cs typeface="Calibri"/>
              </a:rPr>
              <a:t> has zeros</a:t>
            </a:r>
          </a:p>
          <a:p>
            <a:pPr lvl="1"/>
            <a:r>
              <a:rPr lang="en-US" sz="1800">
                <a:latin typeface="Calibri"/>
                <a:cs typeface="Calibri"/>
              </a:rPr>
              <a:t>That last layer is at best all R</a:t>
            </a:r>
            <a:r>
              <a:rPr lang="en-US" sz="1800" baseline="-25000">
                <a:latin typeface="Calibri"/>
                <a:cs typeface="Calibri"/>
              </a:rPr>
              <a:t>MAX</a:t>
            </a:r>
            <a:r>
              <a:rPr lang="en-US" sz="1800">
                <a:latin typeface="Calibri"/>
                <a:cs typeface="Calibri"/>
              </a:rPr>
              <a:t> </a:t>
            </a:r>
          </a:p>
          <a:p>
            <a:pPr lvl="1"/>
            <a:r>
              <a:rPr lang="en-US" sz="1800">
                <a:latin typeface="Calibri"/>
                <a:cs typeface="Calibri"/>
              </a:rPr>
              <a:t>It is at worst R</a:t>
            </a:r>
            <a:r>
              <a:rPr lang="en-US" sz="1800" baseline="-25000">
                <a:latin typeface="Calibri"/>
                <a:cs typeface="Calibri"/>
              </a:rPr>
              <a:t>MIN</a:t>
            </a:r>
            <a:r>
              <a:rPr lang="en-US" sz="1800">
                <a:latin typeface="Calibri"/>
                <a:cs typeface="Calibri"/>
              </a:rPr>
              <a:t> </a:t>
            </a:r>
          </a:p>
          <a:p>
            <a:pPr lvl="1"/>
            <a:r>
              <a:rPr lang="en-US" sz="1800">
                <a:latin typeface="Calibri"/>
                <a:cs typeface="Calibri"/>
              </a:rPr>
              <a:t>But everything is discounted by </a:t>
            </a:r>
            <a:r>
              <a:rPr lang="el-GR" sz="1800">
                <a:latin typeface="Calibri"/>
                <a:cs typeface="Calibri"/>
              </a:rPr>
              <a:t>γ</a:t>
            </a:r>
            <a:r>
              <a:rPr lang="en-US" sz="1800" baseline="30000">
                <a:latin typeface="Calibri"/>
                <a:cs typeface="Calibri"/>
              </a:rPr>
              <a:t>k</a:t>
            </a:r>
            <a:r>
              <a:rPr lang="en-US" sz="1800">
                <a:latin typeface="Calibri"/>
                <a:cs typeface="Calibri"/>
              </a:rPr>
              <a:t> that far out</a:t>
            </a:r>
          </a:p>
          <a:p>
            <a:pPr lvl="1"/>
            <a:r>
              <a:rPr lang="en-US" sz="1800">
                <a:latin typeface="Calibri"/>
                <a:cs typeface="Calibri"/>
              </a:rPr>
              <a:t>So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are at most </a:t>
            </a:r>
            <a:r>
              <a:rPr lang="el-GR" sz="1800">
                <a:latin typeface="Calibri"/>
                <a:cs typeface="Calibri"/>
              </a:rPr>
              <a:t>γ</a:t>
            </a:r>
            <a:r>
              <a:rPr lang="en-US" sz="1800" baseline="30000">
                <a:latin typeface="Calibri"/>
                <a:cs typeface="Calibri"/>
              </a:rPr>
              <a:t>k</a:t>
            </a:r>
            <a:r>
              <a:rPr lang="en-US" sz="1800">
                <a:latin typeface="Calibri"/>
                <a:cs typeface="Calibri"/>
              </a:rPr>
              <a:t> </a:t>
            </a:r>
            <a:r>
              <a:rPr lang="en-US" sz="1800" err="1">
                <a:latin typeface="Calibri"/>
                <a:cs typeface="Calibri"/>
              </a:rPr>
              <a:t>max|R</a:t>
            </a:r>
            <a:r>
              <a:rPr lang="en-US" sz="1800">
                <a:latin typeface="Calibri"/>
                <a:cs typeface="Calibri"/>
              </a:rPr>
              <a:t>| different</a:t>
            </a:r>
          </a:p>
          <a:p>
            <a:pPr lvl="1"/>
            <a:r>
              <a:rPr lang="en-US" sz="1800">
                <a:latin typeface="Calibri"/>
                <a:cs typeface="Calibri"/>
              </a:rPr>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extLst>
      <p:ext uri="{BB962C8B-B14F-4D97-AF65-F5344CB8AC3E}">
        <p14:creationId xmlns:p14="http://schemas.microsoft.com/office/powerpoint/2010/main" val="18652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Bellman Equations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a:latin typeface="Calibri" pitchFamily="34" charset="0"/>
              </a:rPr>
              <a:t>How to be optimal:</a:t>
            </a:r>
          </a:p>
          <a:p>
            <a:endParaRPr lang="en-US" dirty="0">
              <a:latin typeface="Calibri" pitchFamily="34" charset="0"/>
            </a:endParaRPr>
          </a:p>
          <a:p>
            <a:r>
              <a:rPr lang="en-US" sz="2800" dirty="0">
                <a:latin typeface="Calibri" pitchFamily="34" charset="0"/>
              </a:rPr>
              <a:t>    Step 1: Take correct first action</a:t>
            </a:r>
          </a:p>
          <a:p>
            <a:endParaRPr lang="en-US" dirty="0">
              <a:latin typeface="Calibri" pitchFamily="34" charset="0"/>
            </a:endParaRPr>
          </a:p>
          <a:p>
            <a:r>
              <a:rPr lang="en-US" sz="2800" dirty="0">
                <a:latin typeface="Calibri" pitchFamily="34" charset="0"/>
              </a:rPr>
              <a:t>    Step 2: Keep being optimal</a:t>
            </a:r>
          </a:p>
        </p:txBody>
      </p:sp>
    </p:spTree>
    <p:extLst>
      <p:ext uri="{BB962C8B-B14F-4D97-AF65-F5344CB8AC3E}">
        <p14:creationId xmlns:p14="http://schemas.microsoft.com/office/powerpoint/2010/main" val="3542206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a:latin typeface="Calibri"/>
                <a:ea typeface="ＭＳ Ｐゴシック" pitchFamily="34" charset="-128"/>
                <a:cs typeface="Calibri"/>
              </a:rPr>
              <a:t>The Bellman Equations</a:t>
            </a:r>
          </a:p>
        </p:txBody>
      </p:sp>
      <p:sp>
        <p:nvSpPr>
          <p:cNvPr id="66562" name="Rectangle 3"/>
          <p:cNvSpPr>
            <a:spLocks noGrp="1" noChangeArrowheads="1"/>
          </p:cNvSpPr>
          <p:nvPr>
            <p:ph idx="1"/>
          </p:nvPr>
        </p:nvSpPr>
        <p:spPr>
          <a:xfrm>
            <a:off x="457200" y="1371600"/>
            <a:ext cx="8610600" cy="4525963"/>
          </a:xfrm>
        </p:spPr>
        <p:txBody>
          <a:bodyPr>
            <a:normAutofit fontScale="92500" lnSpcReduction="10000"/>
          </a:bodyPr>
          <a:lstStyle/>
          <a:p>
            <a:r>
              <a:rPr lang="en-US" sz="2800" dirty="0">
                <a:latin typeface="Calibri"/>
                <a:ea typeface="ＭＳ Ｐゴシック" pitchFamily="34" charset="-128"/>
                <a:cs typeface="Calibri"/>
              </a:rPr>
              <a:t>Definition of </a:t>
            </a:r>
            <a:r>
              <a:rPr lang="en-US" altLang="ja-JP" sz="2800" dirty="0">
                <a:latin typeface="Calibri"/>
                <a:ea typeface="ＭＳ Ｐゴシック" pitchFamily="34" charset="-128"/>
                <a:cs typeface="Calibri"/>
              </a:rPr>
              <a:t>“optimal utility” via </a:t>
            </a:r>
            <a:r>
              <a:rPr lang="en-US" altLang="ja-JP" sz="2800" dirty="0" err="1">
                <a:latin typeface="Calibri"/>
                <a:ea typeface="ＭＳ Ｐゴシック" pitchFamily="34" charset="-128"/>
                <a:cs typeface="Calibri"/>
              </a:rPr>
              <a:t>expectimax</a:t>
            </a:r>
            <a:r>
              <a:rPr lang="en-US" altLang="ja-JP" sz="2800" dirty="0">
                <a:latin typeface="Calibri"/>
                <a:ea typeface="ＭＳ Ｐゴシック" pitchFamily="34" charset="-128"/>
                <a:cs typeface="Calibri"/>
              </a:rPr>
              <a:t> recurrence gives a simple one-step </a:t>
            </a:r>
            <a:r>
              <a:rPr lang="en-US" altLang="ja-JP" sz="2800" dirty="0" err="1">
                <a:latin typeface="Calibri"/>
                <a:ea typeface="ＭＳ Ｐゴシック" pitchFamily="34" charset="-128"/>
                <a:cs typeface="Calibri"/>
              </a:rPr>
              <a:t>lookahead</a:t>
            </a:r>
            <a:r>
              <a:rPr lang="en-US" altLang="ja-JP" sz="2800" dirty="0">
                <a:latin typeface="Calibri"/>
                <a:ea typeface="ＭＳ Ｐゴシック" pitchFamily="34" charset="-128"/>
                <a:cs typeface="Calibri"/>
              </a:rPr>
              <a:t> relationship amongst optimal utility values</a:t>
            </a: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r>
              <a:rPr lang="en-US" altLang="ja-JP" sz="2800" dirty="0">
                <a:latin typeface="Calibri"/>
                <a:ea typeface="ＭＳ Ｐゴシック" pitchFamily="34" charset="-128"/>
                <a:cs typeface="Calibri"/>
              </a:rPr>
              <a:t>These are the Bellman equations, and they characterize optimal values in a way we’ll use over and over</a:t>
            </a:r>
            <a:endParaRPr lang="en-US" sz="1400" dirty="0">
              <a:solidFill>
                <a:srgbClr val="CC0000"/>
              </a:solidFill>
              <a:latin typeface="Calibri"/>
              <a:ea typeface="ＭＳ Ｐゴシック" pitchFamily="34" charset="-128"/>
              <a:cs typeface="Calibri"/>
            </a:endParaRPr>
          </a:p>
          <a:p>
            <a:pPr lvl="1">
              <a:buFont typeface="Wingdings" pitchFamily="2" charset="2"/>
              <a:buNone/>
            </a:pPr>
            <a:r>
              <a:rPr lang="en-US" sz="2400" dirty="0">
                <a:solidFill>
                  <a:srgbClr val="CC0000"/>
                </a:solidFill>
                <a:latin typeface="Calibri"/>
                <a:ea typeface="ＭＳ Ｐゴシック" pitchFamily="34" charset="-128"/>
                <a:cs typeface="Calibri"/>
              </a:rPr>
              <a:t>	</a:t>
            </a:r>
            <a:endParaRPr lang="en-US" sz="2800" dirty="0">
              <a:latin typeface="Calibri"/>
              <a:ea typeface="ＭＳ Ｐゴシック" pitchFamily="34" charset="-128"/>
              <a:cs typeface="Calibri"/>
              <a:sym typeface="Symbol" pitchFamily="18" charset="2"/>
            </a:endParaRPr>
          </a:p>
          <a:p>
            <a:endParaRPr lang="en-US" sz="2800" dirty="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784044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Methods</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2701212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32622034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Fixed Policies</a:t>
            </a:r>
          </a:p>
        </p:txBody>
      </p:sp>
      <p:sp>
        <p:nvSpPr>
          <p:cNvPr id="3" name="Content Placeholder 2"/>
          <p:cNvSpPr>
            <a:spLocks noGrp="1"/>
          </p:cNvSpPr>
          <p:nvPr>
            <p:ph idx="1"/>
          </p:nvPr>
        </p:nvSpPr>
        <p:spPr>
          <a:xfrm>
            <a:off x="406400" y="5075235"/>
            <a:ext cx="11379200" cy="1782765"/>
          </a:xfrm>
        </p:spPr>
        <p:txBody>
          <a:bodyPr/>
          <a:lstStyle/>
          <a:p>
            <a:r>
              <a:rPr lang="en-US" sz="2400" dirty="0" err="1">
                <a:latin typeface="Calibri"/>
                <a:cs typeface="Calibri"/>
              </a:rPr>
              <a:t>Expectimax</a:t>
            </a:r>
            <a:r>
              <a:rPr lang="en-US" sz="2400" dirty="0">
                <a:latin typeface="Calibri"/>
                <a:cs typeface="Calibri"/>
              </a:rPr>
              <a:t> trees max over all actions to compute the optimal values</a:t>
            </a:r>
          </a:p>
          <a:p>
            <a:pPr lvl="5"/>
            <a:endParaRPr lang="en-US" sz="800" dirty="0">
              <a:latin typeface="Calibri"/>
              <a:cs typeface="Calibri"/>
            </a:endParaRPr>
          </a:p>
          <a:p>
            <a:r>
              <a:rPr lang="en-US" sz="2400" dirty="0">
                <a:latin typeface="Calibri"/>
                <a:cs typeface="Calibri"/>
              </a:rPr>
              <a:t>If we fixed some policy </a:t>
            </a:r>
            <a:r>
              <a:rPr lang="en-US" sz="2400" dirty="0">
                <a:latin typeface="Calibri"/>
                <a:cs typeface="Calibri"/>
                <a:sym typeface="Symbol" pitchFamily="18" charset="2"/>
              </a:rPr>
              <a:t>(s</a:t>
            </a:r>
            <a:r>
              <a:rPr lang="en-US" sz="2400" dirty="0">
                <a:latin typeface="Calibri"/>
                <a:cs typeface="Calibri"/>
              </a:rPr>
              <a:t>), then the tree would be simpler – only one action per state</a:t>
            </a:r>
          </a:p>
          <a:p>
            <a:pPr lvl="1"/>
            <a:r>
              <a:rPr lang="en-US" sz="2000" dirty="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a:latin typeface="Calibri"/>
                <a:cs typeface="Calibri"/>
              </a:rPr>
              <a:t>Do the optimal action</a:t>
            </a: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a:latin typeface="Calibri"/>
                <a:cs typeface="Calibri"/>
              </a:rPr>
              <a:t>Do what </a:t>
            </a:r>
            <a:r>
              <a:rPr lang="en-US" sz="2400" dirty="0">
                <a:latin typeface="Calibri"/>
                <a:cs typeface="Calibri"/>
                <a:sym typeface="Symbol" pitchFamily="18" charset="2"/>
              </a:rPr>
              <a:t></a:t>
            </a:r>
            <a:r>
              <a:rPr lang="en-US" sz="2400" dirty="0">
                <a:latin typeface="Calibri"/>
                <a:cs typeface="Calibri"/>
              </a:rPr>
              <a:t> says to do</a:t>
            </a:r>
          </a:p>
        </p:txBody>
      </p:sp>
    </p:spTree>
    <p:extLst>
      <p:ext uri="{BB962C8B-B14F-4D97-AF65-F5344CB8AC3E}">
        <p14:creationId xmlns:p14="http://schemas.microsoft.com/office/powerpoint/2010/main" val="18794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a:latin typeface="Calibri"/>
                <a:cs typeface="Calibri"/>
              </a:rPr>
              <a:t>Another basic operation: compute the utility of a state s under a fixed (generally non-optimal) policy</a:t>
            </a:r>
          </a:p>
          <a:p>
            <a:endParaRPr lang="en-US" sz="2400" dirty="0">
              <a:latin typeface="Calibri"/>
              <a:cs typeface="Calibri"/>
            </a:endParaRPr>
          </a:p>
          <a:p>
            <a:r>
              <a:rPr lang="en-US" sz="2400" dirty="0">
                <a:latin typeface="Calibri"/>
                <a:cs typeface="Calibri"/>
              </a:rPr>
              <a:t>Define the utility of a state s, under a fixed policy </a:t>
            </a:r>
            <a:r>
              <a:rPr lang="en-US" sz="2400" dirty="0">
                <a:latin typeface="Calibri"/>
                <a:cs typeface="Calibri"/>
                <a:sym typeface="Symbol" pitchFamily="18" charset="2"/>
              </a:rPr>
              <a:t></a:t>
            </a:r>
            <a:r>
              <a:rPr lang="en-US" sz="2400" dirty="0">
                <a:latin typeface="Calibri"/>
                <a:cs typeface="Calibri"/>
              </a:rPr>
              <a:t>:</a:t>
            </a:r>
          </a:p>
          <a:p>
            <a:pPr lvl="1">
              <a:buFont typeface="Wingdings" pitchFamily="2" charset="2"/>
              <a:buNone/>
            </a:pPr>
            <a:r>
              <a:rPr lang="en-US" sz="2000" dirty="0">
                <a:latin typeface="Calibri"/>
                <a:cs typeface="Calibri"/>
              </a:rPr>
              <a:t>V</a:t>
            </a:r>
            <a:r>
              <a:rPr lang="en-US" sz="2000" baseline="30000" dirty="0">
                <a:latin typeface="Calibri"/>
                <a:cs typeface="Calibri"/>
                <a:sym typeface="Symbol" pitchFamily="18" charset="2"/>
              </a:rPr>
              <a:t></a:t>
            </a:r>
            <a:r>
              <a:rPr lang="en-US" sz="2000" dirty="0">
                <a:latin typeface="Calibri"/>
                <a:cs typeface="Calibri"/>
              </a:rPr>
              <a:t>(s) = expected total discounted rewards starting in s and following </a:t>
            </a:r>
            <a:r>
              <a:rPr lang="en-US" sz="2000" dirty="0">
                <a:latin typeface="Calibri"/>
                <a:cs typeface="Calibri"/>
                <a:sym typeface="Symbol" pitchFamily="18" charset="2"/>
              </a:rPr>
              <a:t></a:t>
            </a:r>
            <a:endParaRPr lang="en-US" sz="2000" dirty="0">
              <a:latin typeface="Calibri"/>
              <a:cs typeface="Calibri"/>
            </a:endParaRPr>
          </a:p>
          <a:p>
            <a:endParaRPr lang="en-US" sz="2400" dirty="0">
              <a:latin typeface="Calibri"/>
              <a:cs typeface="Calibri"/>
            </a:endParaRPr>
          </a:p>
          <a:p>
            <a:r>
              <a:rPr lang="en-US" sz="2400" dirty="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8337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12062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7808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C3712E27-AF7B-2B4D-A18D-D9C5E7ED6780}"/>
              </a:ext>
            </a:extLst>
          </p:cNvPr>
          <p:cNvSpPr/>
          <p:nvPr/>
        </p:nvSpPr>
        <p:spPr>
          <a:xfrm>
            <a:off x="5338168" y="517157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CF60478-9FF0-6A4F-89D9-8544C8177709}"/>
              </a:ext>
            </a:extLst>
          </p:cNvPr>
          <p:cNvSpPr/>
          <p:nvPr/>
        </p:nvSpPr>
        <p:spPr>
          <a:xfrm>
            <a:off x="2823394"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grpSp>
        <p:nvGrpSpPr>
          <p:cNvPr id="45" name="Group 44">
            <a:extLst>
              <a:ext uri="{FF2B5EF4-FFF2-40B4-BE49-F238E27FC236}">
                <a16:creationId xmlns:a16="http://schemas.microsoft.com/office/drawing/2014/main" id="{AF192859-5BEE-CD44-8F62-8C26658EECB3}"/>
              </a:ext>
            </a:extLst>
          </p:cNvPr>
          <p:cNvGrpSpPr/>
          <p:nvPr/>
        </p:nvGrpSpPr>
        <p:grpSpPr>
          <a:xfrm>
            <a:off x="6253247" y="2151925"/>
            <a:ext cx="5100553" cy="3808909"/>
            <a:chOff x="6253247" y="2151925"/>
            <a:chExt cx="5100553" cy="3808909"/>
          </a:xfrm>
        </p:grpSpPr>
        <p:pic>
          <p:nvPicPr>
            <p:cNvPr id="46" name="Picture 2" descr="Starfield Dark – stylish, high-quality wallpaper with fast delivery –  Photowall">
              <a:extLst>
                <a:ext uri="{FF2B5EF4-FFF2-40B4-BE49-F238E27FC236}">
                  <a16:creationId xmlns:a16="http://schemas.microsoft.com/office/drawing/2014/main" id="{303C05D7-CE6A-3144-BD41-C77A355D150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353EE8BA-A5E8-EC45-B95D-45E329A4B383}"/>
                </a:ext>
              </a:extLst>
            </p:cNvPr>
            <p:cNvGrpSpPr/>
            <p:nvPr/>
          </p:nvGrpSpPr>
          <p:grpSpPr>
            <a:xfrm>
              <a:off x="6253247" y="2160077"/>
              <a:ext cx="5067674" cy="3800757"/>
              <a:chOff x="6456556" y="2714547"/>
              <a:chExt cx="3657600" cy="2743201"/>
            </a:xfrm>
            <a:solidFill>
              <a:schemeClr val="tx1"/>
            </a:solidFill>
          </p:grpSpPr>
          <p:sp>
            <p:nvSpPr>
              <p:cNvPr id="54" name="Rectangle 53">
                <a:extLst>
                  <a:ext uri="{FF2B5EF4-FFF2-40B4-BE49-F238E27FC236}">
                    <a16:creationId xmlns:a16="http://schemas.microsoft.com/office/drawing/2014/main" id="{6A9B4FC7-6663-EE44-ADAC-339B9ED7D8F0}"/>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5" name="Rectangle 54">
                <a:extLst>
                  <a:ext uri="{FF2B5EF4-FFF2-40B4-BE49-F238E27FC236}">
                    <a16:creationId xmlns:a16="http://schemas.microsoft.com/office/drawing/2014/main" id="{586B0D79-56C1-E342-A391-758D44DAF820}"/>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2E2271C-DDAA-3346-B2B8-DC658DEE709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4DFB5C68-F0D7-3449-B46F-FB75743880FA}"/>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AFC6F35-FAB1-2F48-8230-953A9F0B1B20}"/>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47602EA0-F865-3943-AE30-0AFCB266575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DB8B3DC-1A7F-0F4B-AABB-1DB470A862A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FD57781-DE75-E140-92C3-EFAB8B47CE5C}"/>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3D947B7-696D-6342-B2B1-570403CAF1B7}"/>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A21879-8F61-E14D-8626-AE3851949BED}"/>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555FC9B-3E9E-3646-9910-73EF5867C3CB}"/>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C36C6BCC-D675-7047-88B2-179E3D483A1D}"/>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8" name="Picture 47">
              <a:extLst>
                <a:ext uri="{FF2B5EF4-FFF2-40B4-BE49-F238E27FC236}">
                  <a16:creationId xmlns:a16="http://schemas.microsoft.com/office/drawing/2014/main" id="{3F383D9C-059B-8D44-A30A-96A9634F3C6E}"/>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9" name="Rectangle 48">
              <a:extLst>
                <a:ext uri="{FF2B5EF4-FFF2-40B4-BE49-F238E27FC236}">
                  <a16:creationId xmlns:a16="http://schemas.microsoft.com/office/drawing/2014/main" id="{7E0BC3EA-AC64-794B-8336-E4E3EBFA87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0" name="Picture 49">
              <a:extLst>
                <a:ext uri="{FF2B5EF4-FFF2-40B4-BE49-F238E27FC236}">
                  <a16:creationId xmlns:a16="http://schemas.microsoft.com/office/drawing/2014/main" id="{E7724939-DDAD-B64D-9212-DFDB75109035}"/>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1" name="Rectangle 50">
              <a:extLst>
                <a:ext uri="{FF2B5EF4-FFF2-40B4-BE49-F238E27FC236}">
                  <a16:creationId xmlns:a16="http://schemas.microsoft.com/office/drawing/2014/main" id="{8FB18E6D-2047-B743-B72C-2F5780E3786C}"/>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2" name="Picture 51">
              <a:extLst>
                <a:ext uri="{FF2B5EF4-FFF2-40B4-BE49-F238E27FC236}">
                  <a16:creationId xmlns:a16="http://schemas.microsoft.com/office/drawing/2014/main" id="{CFD1319B-767F-4C4A-A91E-2351E43021B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3" name="Rectangle 52">
              <a:extLst>
                <a:ext uri="{FF2B5EF4-FFF2-40B4-BE49-F238E27FC236}">
                  <a16:creationId xmlns:a16="http://schemas.microsoft.com/office/drawing/2014/main" id="{014B1DAC-FDDF-D240-BEA8-9369D6A48B1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6" name="Picture 65">
            <a:extLst>
              <a:ext uri="{FF2B5EF4-FFF2-40B4-BE49-F238E27FC236}">
                <a16:creationId xmlns:a16="http://schemas.microsoft.com/office/drawing/2014/main" id="{9157C651-5D9D-BB48-AC50-672FBF0F1BDA}"/>
              </a:ext>
            </a:extLst>
          </p:cNvPr>
          <p:cNvPicPr>
            <a:picLocks noChangeAspect="1"/>
          </p:cNvPicPr>
          <p:nvPr/>
        </p:nvPicPr>
        <p:blipFill>
          <a:blip r:embed="rId7"/>
          <a:stretch>
            <a:fillRect/>
          </a:stretch>
        </p:blipFill>
        <p:spPr>
          <a:xfrm rot="5400000">
            <a:off x="7652884" y="2181674"/>
            <a:ext cx="1043985" cy="1241006"/>
          </a:xfrm>
          <a:prstGeom prst="rect">
            <a:avLst/>
          </a:prstGeom>
        </p:spPr>
      </p:pic>
    </p:spTree>
    <p:extLst>
      <p:ext uri="{BB962C8B-B14F-4D97-AF65-F5344CB8AC3E}">
        <p14:creationId xmlns:p14="http://schemas.microsoft.com/office/powerpoint/2010/main" val="2590015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atin typeface="Calibri"/>
                <a:cs typeface="Calibri"/>
              </a:rPr>
              <a:t>Policy Evaluation</a:t>
            </a:r>
          </a:p>
        </p:txBody>
      </p:sp>
      <p:sp>
        <p:nvSpPr>
          <p:cNvPr id="1728515" name="Rectangle 3"/>
          <p:cNvSpPr>
            <a:spLocks noGrp="1" noChangeArrowheads="1"/>
          </p:cNvSpPr>
          <p:nvPr>
            <p:ph idx="1"/>
          </p:nvPr>
        </p:nvSpPr>
        <p:spPr/>
        <p:txBody>
          <a:bodyPr>
            <a:normAutofit fontScale="92500" lnSpcReduction="20000"/>
          </a:bodyPr>
          <a:lstStyle/>
          <a:p>
            <a:pPr>
              <a:lnSpc>
                <a:spcPct val="80000"/>
              </a:lnSpc>
            </a:pPr>
            <a:r>
              <a:rPr lang="en-US" sz="2400" dirty="0">
                <a:latin typeface="Calibri"/>
                <a:cs typeface="Calibri"/>
              </a:rPr>
              <a:t>How do we calculate the V’s for a fixed policy </a:t>
            </a:r>
            <a:r>
              <a:rPr lang="en-US" sz="2400" dirty="0">
                <a:latin typeface="Calibri"/>
                <a:cs typeface="Calibri"/>
                <a:sym typeface="Symbol" pitchFamily="18" charset="2"/>
              </a:rPr>
              <a:t></a:t>
            </a:r>
            <a:r>
              <a:rPr lang="en-US" sz="2400" dirty="0">
                <a:latin typeface="Calibri"/>
                <a:cs typeface="Calibri"/>
              </a:rPr>
              <a:t>?</a:t>
            </a:r>
          </a:p>
          <a:p>
            <a:pPr>
              <a:lnSpc>
                <a:spcPct val="80000"/>
              </a:lnSpc>
            </a:pPr>
            <a:endParaRPr lang="en-US" sz="2400" dirty="0">
              <a:latin typeface="Calibri"/>
              <a:cs typeface="Calibri"/>
            </a:endParaRPr>
          </a:p>
          <a:p>
            <a:pPr>
              <a:lnSpc>
                <a:spcPct val="80000"/>
              </a:lnSpc>
            </a:pPr>
            <a:r>
              <a:rPr lang="en-US" sz="2400" dirty="0">
                <a:latin typeface="Calibri"/>
                <a:cs typeface="Calibri"/>
              </a:rPr>
              <a:t>Idea 1: Turn recursive Bellman equations into updates</a:t>
            </a:r>
          </a:p>
          <a:p>
            <a:pPr>
              <a:lnSpc>
                <a:spcPct val="80000"/>
              </a:lnSpc>
              <a:buNone/>
            </a:pPr>
            <a:r>
              <a:rPr lang="en-US" sz="2400" dirty="0">
                <a:latin typeface="Calibri"/>
                <a:cs typeface="Calibri"/>
              </a:rPr>
              <a:t>	(like value iteration)</a:t>
            </a:r>
          </a:p>
          <a:p>
            <a:pPr>
              <a:lnSpc>
                <a:spcPct val="80000"/>
              </a:lnSpc>
            </a:pPr>
            <a:endParaRPr lang="en-US" sz="2400" dirty="0">
              <a:latin typeface="Calibri"/>
              <a:cs typeface="Calibri"/>
            </a:endParaRPr>
          </a:p>
          <a:p>
            <a:pPr>
              <a:lnSpc>
                <a:spcPct val="80000"/>
              </a:lnSpc>
            </a:pPr>
            <a:endParaRPr lang="en-US" sz="2400" dirty="0">
              <a:latin typeface="Calibri"/>
              <a:cs typeface="Calibri"/>
            </a:endParaRPr>
          </a:p>
          <a:p>
            <a:pPr>
              <a:lnSpc>
                <a:spcPct val="80000"/>
              </a:lnSpc>
            </a:pPr>
            <a:endParaRPr lang="en-US" sz="3600" dirty="0">
              <a:latin typeface="Calibri"/>
              <a:cs typeface="Calibri"/>
            </a:endParaRPr>
          </a:p>
          <a:p>
            <a:pPr>
              <a:lnSpc>
                <a:spcPct val="80000"/>
              </a:lnSpc>
            </a:pPr>
            <a:endParaRPr lang="en-US" sz="3600" dirty="0">
              <a:latin typeface="Calibri"/>
              <a:cs typeface="Calibri"/>
            </a:endParaRPr>
          </a:p>
          <a:p>
            <a:pPr>
              <a:lnSpc>
                <a:spcPct val="80000"/>
              </a:lnSpc>
            </a:pPr>
            <a:endParaRPr lang="en-US" sz="2400" dirty="0">
              <a:latin typeface="Calibri"/>
              <a:cs typeface="Calibri"/>
            </a:endParaRPr>
          </a:p>
          <a:p>
            <a:pPr>
              <a:lnSpc>
                <a:spcPct val="80000"/>
              </a:lnSpc>
            </a:pPr>
            <a:r>
              <a:rPr lang="en-US" sz="2400" dirty="0">
                <a:latin typeface="Calibri"/>
                <a:cs typeface="Calibri"/>
              </a:rPr>
              <a:t>Efficiency: O(S</a:t>
            </a:r>
            <a:r>
              <a:rPr lang="en-US" sz="2400" baseline="30000" dirty="0">
                <a:latin typeface="Calibri"/>
                <a:cs typeface="Calibri"/>
              </a:rPr>
              <a:t>2</a:t>
            </a:r>
            <a:r>
              <a:rPr lang="en-US" sz="2400" dirty="0">
                <a:latin typeface="Calibri"/>
                <a:cs typeface="Calibri"/>
              </a:rPr>
              <a:t>) per iteration</a:t>
            </a:r>
          </a:p>
          <a:p>
            <a:pPr>
              <a:lnSpc>
                <a:spcPct val="80000"/>
              </a:lnSpc>
            </a:pPr>
            <a:endParaRPr lang="en-US" sz="2400" dirty="0">
              <a:latin typeface="Calibri"/>
              <a:cs typeface="Calibri"/>
            </a:endParaRPr>
          </a:p>
          <a:p>
            <a:pPr>
              <a:lnSpc>
                <a:spcPct val="80000"/>
              </a:lnSpc>
            </a:pPr>
            <a:r>
              <a:rPr lang="en-US" sz="2400" dirty="0">
                <a:latin typeface="Calibri"/>
                <a:cs typeface="Calibri"/>
              </a:rPr>
              <a:t>Idea 2: Without the maxes, the Bellman equations are just a linear system</a:t>
            </a:r>
          </a:p>
          <a:p>
            <a:pPr lvl="1">
              <a:lnSpc>
                <a:spcPct val="80000"/>
              </a:lnSpc>
            </a:pPr>
            <a:r>
              <a:rPr lang="en-US" sz="2000" dirty="0">
                <a:latin typeface="Calibri"/>
                <a:cs typeface="Calibri"/>
              </a:rPr>
              <a:t>Solve with </a:t>
            </a:r>
            <a:r>
              <a:rPr lang="en-US" sz="2000" dirty="0" err="1">
                <a:latin typeface="Calibri"/>
                <a:cs typeface="Calibri"/>
              </a:rPr>
              <a:t>Matlab</a:t>
            </a:r>
            <a:r>
              <a:rPr lang="en-US" sz="2000" dirty="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84891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Extraction</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3885842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Values</a:t>
            </a:r>
          </a:p>
        </p:txBody>
      </p:sp>
      <p:sp>
        <p:nvSpPr>
          <p:cNvPr id="1733635" name="Rectangle 3"/>
          <p:cNvSpPr>
            <a:spLocks noGrp="1" noChangeArrowheads="1"/>
          </p:cNvSpPr>
          <p:nvPr>
            <p:ph idx="1"/>
          </p:nvPr>
        </p:nvSpPr>
        <p:spPr/>
        <p:txBody>
          <a:bodyPr>
            <a:normAutofit lnSpcReduction="10000"/>
          </a:bodyPr>
          <a:lstStyle/>
          <a:p>
            <a:r>
              <a:rPr lang="en-US" sz="2800" dirty="0"/>
              <a:t>Let’s imagine we have the optimal values V*(s)</a:t>
            </a:r>
          </a:p>
          <a:p>
            <a:pPr marL="342882" lvl="1" indent="-342882">
              <a:buClr>
                <a:schemeClr val="accent2"/>
              </a:buClr>
            </a:pPr>
            <a:endParaRPr lang="en-US" sz="2000" dirty="0"/>
          </a:p>
          <a:p>
            <a:r>
              <a:rPr lang="en-US" sz="2800" dirty="0"/>
              <a:t>How should we act?</a:t>
            </a:r>
          </a:p>
          <a:p>
            <a:pPr lvl="1"/>
            <a:r>
              <a:rPr lang="en-US" sz="2400" dirty="0"/>
              <a:t>It’s not obvious!</a:t>
            </a:r>
          </a:p>
          <a:p>
            <a:pPr lvl="1"/>
            <a:endParaRPr lang="en-US" sz="2000" dirty="0"/>
          </a:p>
          <a:p>
            <a:r>
              <a:rPr lang="en-US" sz="2800" dirty="0"/>
              <a:t>We need to do a mini-</a:t>
            </a:r>
            <a:r>
              <a:rPr lang="en-US" sz="2800" dirty="0" err="1"/>
              <a:t>expectimax</a:t>
            </a:r>
            <a:r>
              <a:rPr lang="en-US" sz="2800" dirty="0"/>
              <a:t> (one step)</a:t>
            </a:r>
          </a:p>
          <a:p>
            <a:pPr lvl="1"/>
            <a:endParaRPr lang="en-US" sz="2000" dirty="0"/>
          </a:p>
          <a:p>
            <a:pPr lvl="1"/>
            <a:endParaRPr lang="en-US" sz="2000" dirty="0"/>
          </a:p>
          <a:p>
            <a:pPr lvl="1"/>
            <a:endParaRPr lang="en-US" sz="2000" dirty="0"/>
          </a:p>
          <a:p>
            <a:pPr lvl="1"/>
            <a:endParaRPr lang="en-US" sz="2000" dirty="0"/>
          </a:p>
          <a:p>
            <a:r>
              <a:rPr lang="en-US" sz="2800" dirty="0"/>
              <a:t>This is called </a:t>
            </a:r>
            <a:r>
              <a:rPr lang="en-US" sz="2800" dirty="0">
                <a:solidFill>
                  <a:srgbClr val="C00000"/>
                </a:solidFill>
              </a:rPr>
              <a:t>policy extraction</a:t>
            </a:r>
            <a:r>
              <a:rPr lang="en-US" sz="2800" dirty="0"/>
              <a:t>, since it gets the policy implied by the values</a:t>
            </a:r>
          </a:p>
          <a:p>
            <a:pPr lvl="1"/>
            <a:endParaRPr lang="en-US" sz="2400" dirty="0"/>
          </a:p>
          <a:p>
            <a:pPr lvl="1"/>
            <a:endParaRPr lang="en-US" sz="2400" dirty="0"/>
          </a:p>
          <a:p>
            <a:pPr lvl="1"/>
            <a:endParaRPr lang="en-US" sz="2400" dirty="0"/>
          </a:p>
          <a:p>
            <a:pPr lvl="1"/>
            <a:endParaRPr lang="en-US" sz="2400" dirty="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37287531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Q-Values</a:t>
            </a:r>
          </a:p>
        </p:txBody>
      </p:sp>
      <p:sp>
        <p:nvSpPr>
          <p:cNvPr id="1733635" name="Rectangle 3"/>
          <p:cNvSpPr>
            <a:spLocks noGrp="1" noChangeArrowheads="1"/>
          </p:cNvSpPr>
          <p:nvPr>
            <p:ph idx="1"/>
          </p:nvPr>
        </p:nvSpPr>
        <p:spPr/>
        <p:txBody>
          <a:bodyPr>
            <a:normAutofit lnSpcReduction="10000"/>
          </a:bodyPr>
          <a:lstStyle/>
          <a:p>
            <a:r>
              <a:rPr lang="en-US" sz="2800" dirty="0"/>
              <a:t>Let’s imagine we have the optimal q-values:</a:t>
            </a:r>
          </a:p>
          <a:p>
            <a:endParaRPr lang="en-US" sz="2800" dirty="0"/>
          </a:p>
          <a:p>
            <a:r>
              <a:rPr lang="en-US" sz="2800" dirty="0"/>
              <a:t>How should we act?</a:t>
            </a:r>
          </a:p>
          <a:p>
            <a:pPr lvl="1"/>
            <a:r>
              <a:rPr lang="en-US" sz="2400" dirty="0"/>
              <a:t>Completely trivial to decide!</a:t>
            </a:r>
          </a:p>
          <a:p>
            <a:endParaRPr lang="en-US" sz="2800" dirty="0"/>
          </a:p>
          <a:p>
            <a:pPr lvl="1"/>
            <a:endParaRPr lang="en-US" sz="2400" dirty="0"/>
          </a:p>
          <a:p>
            <a:pPr lvl="1"/>
            <a:endParaRPr lang="en-US" sz="2400" dirty="0"/>
          </a:p>
          <a:p>
            <a:pPr lvl="1"/>
            <a:endParaRPr lang="en-US" sz="2400" dirty="0"/>
          </a:p>
          <a:p>
            <a:pPr lvl="1"/>
            <a:endParaRPr lang="en-US" sz="2400" dirty="0"/>
          </a:p>
          <a:p>
            <a:r>
              <a:rPr lang="en-US" sz="2800" dirty="0"/>
              <a:t>Important lesson: actions are easier to select from q-values than values!</a:t>
            </a:r>
          </a:p>
          <a:p>
            <a:pPr lvl="1"/>
            <a:endParaRPr lang="en-US" sz="2400" dirty="0"/>
          </a:p>
          <a:p>
            <a:pPr lvl="1"/>
            <a:endParaRPr lang="en-US" sz="2400" dirty="0"/>
          </a:p>
          <a:p>
            <a:pPr lvl="1"/>
            <a:endParaRPr lang="en-US" sz="2400" dirty="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4735886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35994544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a:solidFill>
                  <a:srgbClr val="CC0000"/>
                </a:solidFill>
                <a:latin typeface="Calibri"/>
                <a:cs typeface="Calibri"/>
              </a:rPr>
              <a:t>[Demo: value iteration (L9D2)]</a:t>
            </a:r>
          </a:p>
        </p:txBody>
      </p:sp>
    </p:spTree>
    <p:extLst>
      <p:ext uri="{BB962C8B-B14F-4D97-AF65-F5344CB8AC3E}">
        <p14:creationId xmlns:p14="http://schemas.microsoft.com/office/powerpoint/2010/main" val="130408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9376370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40985617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34180047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592120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7EF6AE24-9B5D-5F48-93E7-14DA4A52C25B}"/>
              </a:ext>
            </a:extLst>
          </p:cNvPr>
          <p:cNvSpPr/>
          <p:nvPr/>
        </p:nvSpPr>
        <p:spPr>
          <a:xfrm>
            <a:off x="5338168" y="517157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562C067-79F4-C843-A2F5-02226B3045DE}"/>
              </a:ext>
            </a:extLst>
          </p:cNvPr>
          <p:cNvSpPr/>
          <p:nvPr/>
        </p:nvSpPr>
        <p:spPr>
          <a:xfrm>
            <a:off x="351871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0.8</a:t>
            </a:r>
            <a:endParaRPr lang="en-US" dirty="0"/>
          </a:p>
        </p:txBody>
      </p:sp>
      <p:grpSp>
        <p:nvGrpSpPr>
          <p:cNvPr id="46" name="Group 45">
            <a:extLst>
              <a:ext uri="{FF2B5EF4-FFF2-40B4-BE49-F238E27FC236}">
                <a16:creationId xmlns:a16="http://schemas.microsoft.com/office/drawing/2014/main" id="{D4C5EB0F-84B8-E941-B19E-018A23000C10}"/>
              </a:ext>
            </a:extLst>
          </p:cNvPr>
          <p:cNvGrpSpPr/>
          <p:nvPr/>
        </p:nvGrpSpPr>
        <p:grpSpPr>
          <a:xfrm>
            <a:off x="6253247" y="2151925"/>
            <a:ext cx="5100553" cy="3808909"/>
            <a:chOff x="6253247" y="2151925"/>
            <a:chExt cx="5100553" cy="3808909"/>
          </a:xfrm>
        </p:grpSpPr>
        <p:pic>
          <p:nvPicPr>
            <p:cNvPr id="47" name="Picture 2" descr="Starfield Dark – stylish, high-quality wallpaper with fast delivery –  Photowall">
              <a:extLst>
                <a:ext uri="{FF2B5EF4-FFF2-40B4-BE49-F238E27FC236}">
                  <a16:creationId xmlns:a16="http://schemas.microsoft.com/office/drawing/2014/main" id="{1766DB4E-7787-6445-A4E1-5FD02BE9402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72ADEEE-B51E-8A42-A90C-984D5F682A95}"/>
                </a:ext>
              </a:extLst>
            </p:cNvPr>
            <p:cNvGrpSpPr/>
            <p:nvPr/>
          </p:nvGrpSpPr>
          <p:grpSpPr>
            <a:xfrm>
              <a:off x="6253247" y="2160077"/>
              <a:ext cx="5067674" cy="3800757"/>
              <a:chOff x="6456556" y="2714547"/>
              <a:chExt cx="3657600" cy="2743201"/>
            </a:xfrm>
            <a:solidFill>
              <a:schemeClr val="tx1"/>
            </a:solidFill>
          </p:grpSpPr>
          <p:sp>
            <p:nvSpPr>
              <p:cNvPr id="55" name="Rectangle 54">
                <a:extLst>
                  <a:ext uri="{FF2B5EF4-FFF2-40B4-BE49-F238E27FC236}">
                    <a16:creationId xmlns:a16="http://schemas.microsoft.com/office/drawing/2014/main" id="{A74977E5-404B-1C43-AEB9-AF9B618924E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6" name="Rectangle 55">
                <a:extLst>
                  <a:ext uri="{FF2B5EF4-FFF2-40B4-BE49-F238E27FC236}">
                    <a16:creationId xmlns:a16="http://schemas.microsoft.com/office/drawing/2014/main" id="{1293F0AC-C8D1-F34B-96D7-A6C167C55D5D}"/>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7101688-3E69-E54C-A900-0E3863581EC4}"/>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A533502-7E33-6C45-88E8-4F60E4E2B4D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753FF74-AFD1-4545-A203-4E440EDB9CED}"/>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4A3D1F3-B099-3841-8EE9-28FF1244699C}"/>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4EEA486-769C-5440-BCC5-3C75330D6F18}"/>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0B24995-71E4-5A4A-B837-3141094EADC7}"/>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0A9F92-4F3C-D145-8DEC-82017484A120}"/>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101C580-5F24-FC48-9A1A-0FBF14DA792B}"/>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7E97384C-D666-084A-A323-0ACB72A65FCC}"/>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C85C23-6248-7043-A6D0-FDBA8C98B2E6}"/>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48">
              <a:extLst>
                <a:ext uri="{FF2B5EF4-FFF2-40B4-BE49-F238E27FC236}">
                  <a16:creationId xmlns:a16="http://schemas.microsoft.com/office/drawing/2014/main" id="{7C8C4475-F45D-5842-B936-FCC2B6B11C4A}"/>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0" name="Rectangle 49">
              <a:extLst>
                <a:ext uri="{FF2B5EF4-FFF2-40B4-BE49-F238E27FC236}">
                  <a16:creationId xmlns:a16="http://schemas.microsoft.com/office/drawing/2014/main" id="{CDF7627A-01EE-964A-8C24-D5EA0399C73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5F836B19-89AB-E94F-B8F1-B240904EE03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2" name="Rectangle 51">
              <a:extLst>
                <a:ext uri="{FF2B5EF4-FFF2-40B4-BE49-F238E27FC236}">
                  <a16:creationId xmlns:a16="http://schemas.microsoft.com/office/drawing/2014/main" id="{FB2CF849-D516-2C4F-A223-0D34C80B2D5F}"/>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E6FE83E5-752C-B34C-9878-3EF70AA4759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4" name="Rectangle 53">
              <a:extLst>
                <a:ext uri="{FF2B5EF4-FFF2-40B4-BE49-F238E27FC236}">
                  <a16:creationId xmlns:a16="http://schemas.microsoft.com/office/drawing/2014/main" id="{4F43790F-9DE6-954B-AB9D-1768B2CC109F}"/>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8" name="Picture 67">
            <a:extLst>
              <a:ext uri="{FF2B5EF4-FFF2-40B4-BE49-F238E27FC236}">
                <a16:creationId xmlns:a16="http://schemas.microsoft.com/office/drawing/2014/main" id="{C62111B3-2966-6E42-8449-F757BD4CE77C}"/>
              </a:ext>
            </a:extLst>
          </p:cNvPr>
          <p:cNvPicPr>
            <a:picLocks noChangeAspect="1"/>
          </p:cNvPicPr>
          <p:nvPr/>
        </p:nvPicPr>
        <p:blipFill>
          <a:blip r:embed="rId7"/>
          <a:stretch>
            <a:fillRect/>
          </a:stretch>
        </p:blipFill>
        <p:spPr>
          <a:xfrm rot="5400000">
            <a:off x="8898550" y="2263436"/>
            <a:ext cx="1043985" cy="1241006"/>
          </a:xfrm>
          <a:prstGeom prst="rect">
            <a:avLst/>
          </a:prstGeom>
        </p:spPr>
      </p:pic>
    </p:spTree>
    <p:extLst>
      <p:ext uri="{BB962C8B-B14F-4D97-AF65-F5344CB8AC3E}">
        <p14:creationId xmlns:p14="http://schemas.microsoft.com/office/powerpoint/2010/main" val="316710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42342531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16014246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4188353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24823448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19843274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936963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8639267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33954153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5043166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18289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62349E7E-5EA2-CB4D-8590-8D3D9FCC797A}"/>
              </a:ext>
            </a:extLst>
          </p:cNvPr>
          <p:cNvSpPr/>
          <p:nvPr/>
        </p:nvSpPr>
        <p:spPr>
          <a:xfrm>
            <a:off x="422356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0.8</a:t>
            </a:r>
            <a:endParaRPr lang="en-US" dirty="0"/>
          </a:p>
        </p:txBody>
      </p:sp>
      <p:sp>
        <p:nvSpPr>
          <p:cNvPr id="45" name="Rectangle 44">
            <a:extLst>
              <a:ext uri="{FF2B5EF4-FFF2-40B4-BE49-F238E27FC236}">
                <a16:creationId xmlns:a16="http://schemas.microsoft.com/office/drawing/2014/main" id="{9498735F-CABA-1D42-AC97-51104BB8C9A5}"/>
              </a:ext>
            </a:extLst>
          </p:cNvPr>
          <p:cNvSpPr/>
          <p:nvPr/>
        </p:nvSpPr>
        <p:spPr>
          <a:xfrm>
            <a:off x="3972184" y="3463155"/>
            <a:ext cx="697627" cy="369332"/>
          </a:xfrm>
          <a:prstGeom prst="rect">
            <a:avLst/>
          </a:prstGeom>
        </p:spPr>
        <p:txBody>
          <a:bodyPr wrap="none">
            <a:spAutoFit/>
          </a:bodyPr>
          <a:lstStyle/>
          <a:p>
            <a:r>
              <a:rPr lang="en-US" b="1" dirty="0"/>
              <a:t>* 0.8</a:t>
            </a:r>
            <a:endParaRPr lang="en-US" dirty="0"/>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0.32768</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Tree>
    <p:extLst>
      <p:ext uri="{BB962C8B-B14F-4D97-AF65-F5344CB8AC3E}">
        <p14:creationId xmlns:p14="http://schemas.microsoft.com/office/powerpoint/2010/main" val="3980614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63915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Policy Iteration</a:t>
            </a:r>
          </a:p>
        </p:txBody>
      </p:sp>
      <p:sp>
        <p:nvSpPr>
          <p:cNvPr id="1761283" name="Rectangle 3"/>
          <p:cNvSpPr>
            <a:spLocks noGrp="1" noChangeArrowheads="1"/>
          </p:cNvSpPr>
          <p:nvPr>
            <p:ph idx="1"/>
          </p:nvPr>
        </p:nvSpPr>
        <p:spPr/>
        <p:txBody>
          <a:bodyPr/>
          <a:lstStyle/>
          <a:p>
            <a:r>
              <a:rPr lang="en-US" sz="2800" dirty="0"/>
              <a:t>Alternative approach for optimal values:</a:t>
            </a:r>
          </a:p>
          <a:p>
            <a:pPr lvl="1"/>
            <a:r>
              <a:rPr lang="en-US" sz="2400" dirty="0">
                <a:solidFill>
                  <a:srgbClr val="CC0000"/>
                </a:solidFill>
              </a:rPr>
              <a:t>Step 1: Policy evaluation: </a:t>
            </a:r>
            <a:r>
              <a:rPr lang="en-US" sz="2400" dirty="0"/>
              <a:t>calculate utilities for some fixed policy (not optimal utilities!) until convergence</a:t>
            </a:r>
          </a:p>
          <a:p>
            <a:pPr lvl="1"/>
            <a:r>
              <a:rPr lang="en-US" sz="2400" dirty="0">
                <a:solidFill>
                  <a:srgbClr val="CC0000"/>
                </a:solidFill>
              </a:rPr>
              <a:t>Step 2: Policy improvement: </a:t>
            </a:r>
            <a:r>
              <a:rPr lang="en-US" sz="2400" dirty="0"/>
              <a:t>update policy using one-step look-ahead with resulting converged (but not optimal!) utilities as future values</a:t>
            </a:r>
          </a:p>
          <a:p>
            <a:pPr lvl="1"/>
            <a:r>
              <a:rPr lang="en-US" sz="2400" dirty="0"/>
              <a:t>Repeat steps until policy converges</a:t>
            </a:r>
          </a:p>
          <a:p>
            <a:pPr lvl="1"/>
            <a:endParaRPr lang="en-US" sz="2400" dirty="0"/>
          </a:p>
          <a:p>
            <a:r>
              <a:rPr lang="en-US" sz="2800" dirty="0"/>
              <a:t>This is </a:t>
            </a:r>
            <a:r>
              <a:rPr lang="en-US" sz="2800" dirty="0">
                <a:solidFill>
                  <a:srgbClr val="CC0000"/>
                </a:solidFill>
              </a:rPr>
              <a:t>policy iteration</a:t>
            </a:r>
          </a:p>
          <a:p>
            <a:pPr lvl="1"/>
            <a:r>
              <a:rPr lang="en-US" sz="2400" dirty="0"/>
              <a:t>It’s still optimal!</a:t>
            </a:r>
          </a:p>
          <a:p>
            <a:pPr lvl="1"/>
            <a:r>
              <a:rPr lang="en-US" sz="2400" dirty="0"/>
              <a:t>Can converge (much) faster under some conditions</a:t>
            </a:r>
          </a:p>
        </p:txBody>
      </p:sp>
    </p:spTree>
    <p:extLst>
      <p:ext uri="{BB962C8B-B14F-4D97-AF65-F5344CB8AC3E}">
        <p14:creationId xmlns:p14="http://schemas.microsoft.com/office/powerpoint/2010/main" val="428275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Policy Iteration</a:t>
            </a:r>
          </a:p>
        </p:txBody>
      </p:sp>
      <p:sp>
        <p:nvSpPr>
          <p:cNvPr id="1762307" name="Rectangle 3"/>
          <p:cNvSpPr>
            <a:spLocks noGrp="1" noChangeArrowheads="1"/>
          </p:cNvSpPr>
          <p:nvPr>
            <p:ph idx="1"/>
          </p:nvPr>
        </p:nvSpPr>
        <p:spPr/>
        <p:txBody>
          <a:bodyPr/>
          <a:lstStyle/>
          <a:p>
            <a:pPr lvl="3"/>
            <a:endParaRPr lang="en-US" sz="1200" dirty="0"/>
          </a:p>
          <a:p>
            <a:r>
              <a:rPr lang="en-US" sz="2400" dirty="0"/>
              <a:t>Evaluation: For fixed current policy </a:t>
            </a:r>
            <a:r>
              <a:rPr lang="en-US" sz="2400" dirty="0">
                <a:sym typeface="Symbol" pitchFamily="18" charset="2"/>
              </a:rPr>
              <a:t>, find values with policy evaluation:</a:t>
            </a:r>
          </a:p>
          <a:p>
            <a:pPr lvl="1"/>
            <a:r>
              <a:rPr lang="en-US" sz="2000" dirty="0">
                <a:sym typeface="Symbol" pitchFamily="18" charset="2"/>
              </a:rPr>
              <a:t>Iterate until values converge:</a:t>
            </a:r>
          </a:p>
          <a:p>
            <a:endParaRPr lang="en-US" sz="2400" dirty="0">
              <a:sym typeface="Symbol" pitchFamily="18" charset="2"/>
            </a:endParaRPr>
          </a:p>
          <a:p>
            <a:endParaRPr lang="en-US" sz="2400" dirty="0">
              <a:sym typeface="Symbol" pitchFamily="18" charset="2"/>
            </a:endParaRPr>
          </a:p>
          <a:p>
            <a:endParaRPr lang="en-US" sz="2400" dirty="0">
              <a:sym typeface="Symbol" pitchFamily="18" charset="2"/>
            </a:endParaRPr>
          </a:p>
          <a:p>
            <a:r>
              <a:rPr lang="en-US" sz="2400" dirty="0"/>
              <a:t>Improvement: For fixed values, get a better policy using policy extraction</a:t>
            </a:r>
          </a:p>
          <a:p>
            <a:pPr lvl="1"/>
            <a:r>
              <a:rPr lang="en-US" sz="2000" dirty="0"/>
              <a:t>One-step look-ahead:</a:t>
            </a:r>
          </a:p>
          <a:p>
            <a:endParaRPr lang="en-US" sz="2400" dirty="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361223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Comparison</a:t>
            </a:r>
          </a:p>
        </p:txBody>
      </p:sp>
      <p:sp>
        <p:nvSpPr>
          <p:cNvPr id="33795" name="Rectangle 3"/>
          <p:cNvSpPr>
            <a:spLocks noGrp="1" noChangeArrowheads="1"/>
          </p:cNvSpPr>
          <p:nvPr>
            <p:ph idx="1"/>
          </p:nvPr>
        </p:nvSpPr>
        <p:spPr>
          <a:xfrm>
            <a:off x="457200" y="1447800"/>
            <a:ext cx="11201400" cy="5257800"/>
          </a:xfrm>
        </p:spPr>
        <p:txBody>
          <a:bodyPr>
            <a:normAutofit lnSpcReduction="10000"/>
          </a:bodyPr>
          <a:lstStyle/>
          <a:p>
            <a:r>
              <a:rPr lang="en-US" sz="2400" dirty="0"/>
              <a:t>Both value iteration and policy iteration compute the same thing (all optimal values)</a:t>
            </a:r>
          </a:p>
          <a:p>
            <a:pPr lvl="3"/>
            <a:endParaRPr lang="en-US" sz="1200" dirty="0"/>
          </a:p>
          <a:p>
            <a:r>
              <a:rPr lang="en-US" sz="2400" dirty="0"/>
              <a:t>In value iteration:</a:t>
            </a:r>
          </a:p>
          <a:p>
            <a:pPr lvl="1"/>
            <a:r>
              <a:rPr lang="en-US" sz="2200" dirty="0"/>
              <a:t>Every iteration updates both the values and (implicitly) the policy</a:t>
            </a:r>
          </a:p>
          <a:p>
            <a:pPr lvl="1"/>
            <a:r>
              <a:rPr lang="en-US" sz="2200" dirty="0"/>
              <a:t>We don’t track the policy, but taking the max over actions implicitly </a:t>
            </a:r>
            <a:r>
              <a:rPr lang="en-US" sz="2200" dirty="0" err="1"/>
              <a:t>recomputes</a:t>
            </a:r>
            <a:r>
              <a:rPr lang="en-US" sz="2200" dirty="0"/>
              <a:t> it</a:t>
            </a:r>
          </a:p>
          <a:p>
            <a:pPr lvl="3"/>
            <a:endParaRPr lang="en-US" sz="1200" dirty="0"/>
          </a:p>
          <a:p>
            <a:r>
              <a:rPr lang="en-US" sz="2400" dirty="0"/>
              <a:t>In policy iteration:</a:t>
            </a:r>
          </a:p>
          <a:p>
            <a:pPr lvl="1"/>
            <a:r>
              <a:rPr lang="en-US" sz="2200" dirty="0"/>
              <a:t>We do several passes that update utilities with fixed policy (each pass is fast because we consider only one action, not all of them)</a:t>
            </a:r>
          </a:p>
          <a:p>
            <a:pPr lvl="1"/>
            <a:r>
              <a:rPr lang="en-US" sz="2200" dirty="0"/>
              <a:t>After the policy is evaluated, a new policy is chosen (slow like a value iteration pass)</a:t>
            </a:r>
          </a:p>
          <a:p>
            <a:pPr lvl="1"/>
            <a:r>
              <a:rPr lang="en-US" sz="2200" dirty="0"/>
              <a:t>The new policy will be better (or we’re done)</a:t>
            </a:r>
          </a:p>
          <a:p>
            <a:pPr lvl="4"/>
            <a:endParaRPr lang="en-US" sz="1200" dirty="0"/>
          </a:p>
          <a:p>
            <a:pPr>
              <a:spcBef>
                <a:spcPts val="1200"/>
              </a:spcBef>
            </a:pPr>
            <a:r>
              <a:rPr lang="en-US" sz="2400" dirty="0"/>
              <a:t>Both are dynamic programs for solving MDPs</a:t>
            </a:r>
          </a:p>
        </p:txBody>
      </p:sp>
    </p:spTree>
    <p:extLst>
      <p:ext uri="{BB962C8B-B14F-4D97-AF65-F5344CB8AC3E}">
        <p14:creationId xmlns:p14="http://schemas.microsoft.com/office/powerpoint/2010/main" val="367199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MDP Algorithms</a:t>
            </a:r>
          </a:p>
        </p:txBody>
      </p:sp>
      <p:sp>
        <p:nvSpPr>
          <p:cNvPr id="3" name="Content Placeholder 2"/>
          <p:cNvSpPr>
            <a:spLocks noGrp="1"/>
          </p:cNvSpPr>
          <p:nvPr>
            <p:ph idx="1"/>
          </p:nvPr>
        </p:nvSpPr>
        <p:spPr/>
        <p:txBody>
          <a:bodyPr/>
          <a:lstStyle/>
          <a:p>
            <a:r>
              <a:rPr lang="en-US" sz="2800" dirty="0"/>
              <a:t>So you want to….</a:t>
            </a:r>
          </a:p>
          <a:p>
            <a:pPr lvl="1"/>
            <a:r>
              <a:rPr lang="en-US" sz="2400" dirty="0"/>
              <a:t>Compute optimal values: use value iteration or policy iteration</a:t>
            </a:r>
          </a:p>
          <a:p>
            <a:pPr lvl="1"/>
            <a:r>
              <a:rPr lang="en-US" sz="2400" dirty="0"/>
              <a:t>Compute values for a particular policy: use policy evaluation</a:t>
            </a:r>
          </a:p>
          <a:p>
            <a:pPr lvl="1"/>
            <a:r>
              <a:rPr lang="en-US" sz="2400" dirty="0"/>
              <a:t>Turn your values into a policy: use policy extraction (one-step </a:t>
            </a:r>
            <a:r>
              <a:rPr lang="en-US" sz="2400" dirty="0" err="1"/>
              <a:t>lookahead</a:t>
            </a:r>
            <a:r>
              <a:rPr lang="en-US" sz="2400" dirty="0"/>
              <a:t>)</a:t>
            </a:r>
          </a:p>
          <a:p>
            <a:pPr lvl="1"/>
            <a:endParaRPr lang="en-US" sz="2400" dirty="0"/>
          </a:p>
          <a:p>
            <a:r>
              <a:rPr lang="en-US" sz="2800" dirty="0"/>
              <a:t>These all look the same!</a:t>
            </a:r>
          </a:p>
          <a:p>
            <a:pPr lvl="1"/>
            <a:r>
              <a:rPr lang="en-US" sz="2400" dirty="0"/>
              <a:t>They basically are – they are all variations of Bellman updates</a:t>
            </a:r>
          </a:p>
          <a:p>
            <a:pPr lvl="1"/>
            <a:r>
              <a:rPr lang="en-US" sz="2400" dirty="0"/>
              <a:t>They all use one-step </a:t>
            </a:r>
            <a:r>
              <a:rPr lang="en-US" sz="2400" dirty="0" err="1"/>
              <a:t>lookahead</a:t>
            </a:r>
            <a:r>
              <a:rPr lang="en-US" sz="2400" dirty="0"/>
              <a:t> </a:t>
            </a:r>
            <a:r>
              <a:rPr lang="en-US" sz="2400" dirty="0" err="1"/>
              <a:t>expectimax</a:t>
            </a:r>
            <a:r>
              <a:rPr lang="en-US" sz="2400" dirty="0"/>
              <a:t> fragments</a:t>
            </a:r>
          </a:p>
          <a:p>
            <a:pPr lvl="1"/>
            <a:r>
              <a:rPr lang="en-US" sz="2400" dirty="0"/>
              <a:t>They differ only in whether we plug in a fixed policy or max over actions</a:t>
            </a:r>
          </a:p>
        </p:txBody>
      </p:sp>
    </p:spTree>
    <p:extLst>
      <p:ext uri="{BB962C8B-B14F-4D97-AF65-F5344CB8AC3E}">
        <p14:creationId xmlns:p14="http://schemas.microsoft.com/office/powerpoint/2010/main" val="428903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18BC26-25BA-4842-8A94-4B1E02815881}"/>
              </a:ext>
            </a:extLst>
          </p:cNvPr>
          <p:cNvPicPr>
            <a:picLocks noChangeAspect="1"/>
          </p:cNvPicPr>
          <p:nvPr/>
        </p:nvPicPr>
        <p:blipFill>
          <a:blip r:embed="rId2"/>
          <a:stretch>
            <a:fillRect/>
          </a:stretch>
        </p:blipFill>
        <p:spPr>
          <a:xfrm>
            <a:off x="2658244" y="2148695"/>
            <a:ext cx="11360150" cy="4828063"/>
          </a:xfrm>
          <a:prstGeom prst="rect">
            <a:avLst/>
          </a:prstGeom>
          <a:noFill/>
        </p:spPr>
      </p:pic>
      <p:sp>
        <p:nvSpPr>
          <p:cNvPr id="5" name="AutoShape 4" descr="Millenium Falcon jump to Hyperspace by KartunisGandum on DeviantArt">
            <a:extLst>
              <a:ext uri="{FF2B5EF4-FFF2-40B4-BE49-F238E27FC236}">
                <a16:creationId xmlns:a16="http://schemas.microsoft.com/office/drawing/2014/main" id="{429ADA44-C575-C043-B0B7-FE813A1F6E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5850" name="Picture 10" descr="Millennium Falcon | Wookieepedia | Fandom">
            <a:extLst>
              <a:ext uri="{FF2B5EF4-FFF2-40B4-BE49-F238E27FC236}">
                <a16:creationId xmlns:a16="http://schemas.microsoft.com/office/drawing/2014/main" id="{32A78CFB-50E9-E749-B19E-3C7783D8A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11200" y="4624724"/>
            <a:ext cx="3545840" cy="1685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6921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10.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16.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3.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5.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1379</TotalTime>
  <Words>9219</Words>
  <Application>Microsoft Macintosh PowerPoint</Application>
  <PresentationFormat>Widescreen</PresentationFormat>
  <Paragraphs>1330</Paragraphs>
  <Slides>95</Slides>
  <Notes>66</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95</vt:i4>
      </vt:variant>
    </vt:vector>
  </HeadingPairs>
  <TitlesOfParts>
    <vt:vector size="102" baseType="lpstr">
      <vt:lpstr>Arial</vt:lpstr>
      <vt:lpstr>Calibri</vt:lpstr>
      <vt:lpstr>Open Sans</vt:lpstr>
      <vt:lpstr>Open Sans SemiBold</vt:lpstr>
      <vt:lpstr>Times New Roman</vt:lpstr>
      <vt:lpstr>Wingdings</vt:lpstr>
      <vt:lpstr>Office Theme</vt:lpstr>
      <vt:lpstr>Markov Decision Processes</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Stochastic Transition Model</vt:lpstr>
      <vt:lpstr>Stochastic Transition Model</vt:lpstr>
      <vt:lpstr>Reward function </vt:lpstr>
      <vt:lpstr>Markov Decision Process</vt:lpstr>
      <vt:lpstr>Markov Decision Process</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Policies and Rewards</vt:lpstr>
      <vt:lpstr>Sequences of Rewards</vt:lpstr>
      <vt:lpstr>Sequences of Rewards</vt:lpstr>
      <vt:lpstr>Sequences of Rewards</vt:lpstr>
      <vt:lpstr>Utilities Over Time</vt:lpstr>
      <vt:lpstr>Utilities of Sequences</vt:lpstr>
      <vt:lpstr>Utilities of Sequences</vt:lpstr>
      <vt:lpstr>Discounting</vt:lpstr>
      <vt:lpstr>Discounting</vt:lpstr>
      <vt:lpstr>Stationary Preferences</vt:lpstr>
      <vt:lpstr>Infinite Utilities?!</vt:lpstr>
      <vt:lpstr>Recap: Defining MDPs</vt:lpstr>
      <vt:lpstr>Example Hyperdrive MDP</vt:lpstr>
      <vt:lpstr>MDP Search Trees</vt:lpstr>
      <vt:lpstr>Hyperdrive Search Tree</vt:lpstr>
      <vt:lpstr>Optimal Quantities</vt:lpstr>
      <vt:lpstr>Values of States</vt:lpstr>
      <vt:lpstr>Racing Search Tree</vt:lpstr>
      <vt:lpstr>Racing Search Tree</vt:lpstr>
      <vt:lpstr>Racing Search Tree</vt:lpstr>
      <vt:lpstr>Time-Limited Values</vt:lpstr>
      <vt:lpstr>Reminders</vt:lpstr>
      <vt:lpstr>Computing Time-Limited Values</vt:lpstr>
      <vt:lpstr>Value Iteration</vt:lpstr>
      <vt:lpstr>Value Iteration</vt:lpstr>
      <vt:lpstr>Example: Value Iteration</vt:lpstr>
      <vt:lpstr>Example: Value Iteration</vt:lpstr>
      <vt:lpstr>Convergence*</vt:lpstr>
      <vt:lpstr>The Bellman Equations</vt:lpstr>
      <vt:lpstr>The Bellman Equations</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Problems with Value Iteration</vt:lpstr>
      <vt:lpstr>Policy Iteration</vt:lpstr>
      <vt:lpstr>Policy Iteration</vt:lpstr>
      <vt:lpstr>Comparison</vt:lpstr>
      <vt:lpstr>Summary: MDP Algorithms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Markov Decision Processes</dc:title>
  <dc:creator>Callison-Burch, Christopher</dc:creator>
  <cp:lastModifiedBy>Callison-Burch, Christopher</cp:lastModifiedBy>
  <cp:revision>48</cp:revision>
  <dcterms:created xsi:type="dcterms:W3CDTF">2020-10-08T02:34:55Z</dcterms:created>
  <dcterms:modified xsi:type="dcterms:W3CDTF">2020-10-12T22:54:57Z</dcterms:modified>
</cp:coreProperties>
</file>